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x="6858000" cy="9144000"/>
  <p:embeddedFontLst>
    <p:embeddedFont>
      <p:font typeface="Roboto"/>
      <p:regular r:id="rId17"/>
      <p:bold r:id="rId18"/>
      <p:italic r:id="rId19"/>
      <p:boldItalic r:id="rId20"/>
    </p:embeddedFont>
    <p:embeddedFont>
      <p:font typeface="Nunito"/>
      <p:regular r:id="rId21"/>
      <p:bold r:id="rId22"/>
      <p:italic r:id="rId23"/>
      <p:boldItalic r:id="rId24"/>
    </p:embeddedFont>
    <p:embeddedFont>
      <p:font typeface="Lato"/>
      <p:regular r:id="rId25"/>
      <p:bold r:id="rId26"/>
      <p:italic r:id="rId27"/>
      <p:boldItalic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boldItalic.fntdata"/><Relationship Id="rId22" Type="http://schemas.openxmlformats.org/officeDocument/2006/relationships/font" Target="fonts/Nunito-bold.fntdata"/><Relationship Id="rId21" Type="http://schemas.openxmlformats.org/officeDocument/2006/relationships/font" Target="fonts/Nunito-regular.fntdata"/><Relationship Id="rId24" Type="http://schemas.openxmlformats.org/officeDocument/2006/relationships/font" Target="fonts/Nunito-boldItalic.fntdata"/><Relationship Id="rId23" Type="http://schemas.openxmlformats.org/officeDocument/2006/relationships/font" Target="fonts/Nunito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Lato-bold.fntdata"/><Relationship Id="rId25" Type="http://schemas.openxmlformats.org/officeDocument/2006/relationships/font" Target="fonts/Lato-regular.fntdata"/><Relationship Id="rId28" Type="http://schemas.openxmlformats.org/officeDocument/2006/relationships/font" Target="fonts/Lato-boldItalic.fntdata"/><Relationship Id="rId27" Type="http://schemas.openxmlformats.org/officeDocument/2006/relationships/font" Target="fonts/Lato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Roboto-regular.fntdata"/><Relationship Id="rId16" Type="http://schemas.openxmlformats.org/officeDocument/2006/relationships/slide" Target="slides/slide11.xml"/><Relationship Id="rId19" Type="http://schemas.openxmlformats.org/officeDocument/2006/relationships/font" Target="fonts/Roboto-italic.fntdata"/><Relationship Id="rId18" Type="http://schemas.openxmlformats.org/officeDocument/2006/relationships/font" Target="fonts/Roboto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1284ed8a672_1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1284ed8a672_1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284ed8a672_1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1284ed8a672_1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1284ed8a672_1_1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1284ed8a672_1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284ed8a672_1_1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1284ed8a672_1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1284ed8a672_1_1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1284ed8a672_1_1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1284ed8a672_1_1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1284ed8a672_1_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1284ed8a672_1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1284ed8a672_1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wieso ausgewählt?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1284ed8a672_1_1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1284ed8a672_1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1284ed8a672_1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1284ed8a672_1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1284ed8a672_1_1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1284ed8a672_1_1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1284ed8a672_1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1284ed8a672_1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accent6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5058905" y="0"/>
            <a:ext cx="4085100" cy="20526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20327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255200" y="592"/>
            <a:ext cx="2250363" cy="1044300"/>
            <a:chOff x="255200" y="592"/>
            <a:chExt cx="2250363" cy="1044300"/>
          </a:xfrm>
        </p:grpSpPr>
        <p:sp>
          <p:nvSpPr>
            <p:cNvPr id="15" name="Google Shape;15;p2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905395" y="592"/>
            <a:ext cx="2250363" cy="1044300"/>
            <a:chOff x="905395" y="592"/>
            <a:chExt cx="2250363" cy="1044300"/>
          </a:xfrm>
        </p:grpSpPr>
        <p:sp>
          <p:nvSpPr>
            <p:cNvPr id="19" name="Google Shape;19;p2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7057468" y="5088"/>
            <a:ext cx="1851282" cy="752108"/>
            <a:chOff x="6917201" y="0"/>
            <a:chExt cx="2227777" cy="863400"/>
          </a:xfrm>
        </p:grpSpPr>
        <p:sp>
          <p:nvSpPr>
            <p:cNvPr id="23" name="Google Shape;23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6553032" y="4217852"/>
            <a:ext cx="2389068" cy="925737"/>
            <a:chOff x="6917201" y="0"/>
            <a:chExt cx="2227777" cy="863400"/>
          </a:xfrm>
        </p:grpSpPr>
        <p:sp>
          <p:nvSpPr>
            <p:cNvPr id="27" name="Google Shape;27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199149" y="4055652"/>
            <a:ext cx="2795414" cy="1083308"/>
            <a:chOff x="6917201" y="0"/>
            <a:chExt cx="2227777" cy="863400"/>
          </a:xfrm>
        </p:grpSpPr>
        <p:sp>
          <p:nvSpPr>
            <p:cNvPr id="31" name="Google Shape;31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" name="Google Shape;34;p2"/>
          <p:cNvSpPr txBox="1"/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35" name="Google Shape;35;p2"/>
          <p:cNvSpPr txBox="1"/>
          <p:nvPr>
            <p:ph idx="1" type="subTitle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6" name="Google Shape;36;p2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accent3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1"/>
          <p:cNvSpPr/>
          <p:nvPr/>
        </p:nvSpPr>
        <p:spPr>
          <a:xfrm flipH="1">
            <a:off x="5569200" y="2834075"/>
            <a:ext cx="3574800" cy="23094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1" name="Google Shape;111;p11"/>
          <p:cNvGrpSpPr/>
          <p:nvPr/>
        </p:nvGrpSpPr>
        <p:grpSpPr>
          <a:xfrm>
            <a:off x="5959222" y="4119576"/>
            <a:ext cx="2520952" cy="1024165"/>
            <a:chOff x="6917201" y="0"/>
            <a:chExt cx="2227777" cy="863400"/>
          </a:xfrm>
        </p:grpSpPr>
        <p:sp>
          <p:nvSpPr>
            <p:cNvPr id="112" name="Google Shape;112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15" name="Google Shape;115;p11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116" name="Google Shape;116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9" name="Google Shape;119;p11"/>
          <p:cNvSpPr txBox="1"/>
          <p:nvPr>
            <p:ph hasCustomPrompt="1" type="title"/>
          </p:nvPr>
        </p:nvSpPr>
        <p:spPr>
          <a:xfrm>
            <a:off x="1385850" y="1383850"/>
            <a:ext cx="6372300" cy="137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" name="Google Shape;120;p11"/>
          <p:cNvSpPr txBox="1"/>
          <p:nvPr>
            <p:ph idx="1" type="body"/>
          </p:nvPr>
        </p:nvSpPr>
        <p:spPr>
          <a:xfrm>
            <a:off x="1385850" y="2863850"/>
            <a:ext cx="6372300" cy="64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ctr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1" name="Google Shape;121;p11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2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 flipH="1">
            <a:off x="4757100" y="2309400"/>
            <a:ext cx="4386900" cy="28341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9" name="Google Shape;39;p3"/>
          <p:cNvGrpSpPr/>
          <p:nvPr/>
        </p:nvGrpSpPr>
        <p:grpSpPr>
          <a:xfrm>
            <a:off x="5594191" y="3961115"/>
            <a:ext cx="2910145" cy="1182340"/>
            <a:chOff x="6917201" y="0"/>
            <a:chExt cx="2227777" cy="863400"/>
          </a:xfrm>
        </p:grpSpPr>
        <p:sp>
          <p:nvSpPr>
            <p:cNvPr id="40" name="Google Shape;40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3" name="Google Shape;43;p3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44" name="Google Shape;44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7" name="Google Shape;47;p3"/>
          <p:cNvSpPr txBox="1"/>
          <p:nvPr>
            <p:ph type="title"/>
          </p:nvPr>
        </p:nvSpPr>
        <p:spPr>
          <a:xfrm>
            <a:off x="1888684" y="1746100"/>
            <a:ext cx="53775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8" name="Google Shape;48;p3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solidFill>
          <a:schemeClr val="dk2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4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4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4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54" name="Google Shape;54;p4"/>
          <p:cNvSpPr txBox="1"/>
          <p:nvPr>
            <p:ph idx="1" type="body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4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solidFill>
          <a:schemeClr val="dk2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5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5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5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1" name="Google Shape;61;p5"/>
          <p:cNvSpPr txBox="1"/>
          <p:nvPr>
            <p:ph idx="1" type="body"/>
          </p:nvPr>
        </p:nvSpPr>
        <p:spPr>
          <a:xfrm>
            <a:off x="819150" y="1990725"/>
            <a:ext cx="36861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2" name="Google Shape;62;p5"/>
          <p:cNvSpPr txBox="1"/>
          <p:nvPr>
            <p:ph idx="2" type="body"/>
          </p:nvPr>
        </p:nvSpPr>
        <p:spPr>
          <a:xfrm>
            <a:off x="4638675" y="1990725"/>
            <a:ext cx="36861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3" name="Google Shape;63;p5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bg>
      <p:bgPr>
        <a:solidFill>
          <a:schemeClr val="dk2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6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6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6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9" name="Google Shape;69;p6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bg>
      <p:bgPr>
        <a:solidFill>
          <a:schemeClr val="accent3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7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7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7"/>
          <p:cNvSpPr txBox="1"/>
          <p:nvPr>
            <p:ph type="title"/>
          </p:nvPr>
        </p:nvSpPr>
        <p:spPr>
          <a:xfrm>
            <a:off x="819150" y="845600"/>
            <a:ext cx="3709200" cy="138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75" name="Google Shape;75;p7"/>
          <p:cNvSpPr txBox="1"/>
          <p:nvPr>
            <p:ph idx="1" type="body"/>
          </p:nvPr>
        </p:nvSpPr>
        <p:spPr>
          <a:xfrm>
            <a:off x="830700" y="2319050"/>
            <a:ext cx="3709200" cy="211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76" name="Google Shape;76;p7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1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"/>
          <p:cNvSpPr/>
          <p:nvPr/>
        </p:nvSpPr>
        <p:spPr>
          <a:xfrm>
            <a:off x="0" y="2823144"/>
            <a:ext cx="7369200" cy="23169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8"/>
          <p:cNvSpPr/>
          <p:nvPr/>
        </p:nvSpPr>
        <p:spPr>
          <a:xfrm flipH="1">
            <a:off x="3583210" y="1554113"/>
            <a:ext cx="5560500" cy="35895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0" name="Google Shape;80;p8"/>
          <p:cNvGrpSpPr/>
          <p:nvPr/>
        </p:nvGrpSpPr>
        <p:grpSpPr>
          <a:xfrm>
            <a:off x="255991" y="-118"/>
            <a:ext cx="2251347" cy="1043408"/>
            <a:chOff x="3961956" y="4383950"/>
            <a:chExt cx="1160548" cy="548700"/>
          </a:xfrm>
        </p:grpSpPr>
        <p:sp>
          <p:nvSpPr>
            <p:cNvPr id="81" name="Google Shape;81;p8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4" name="Google Shape;84;p8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5" name="Google Shape;85;p8"/>
          <p:cNvGrpSpPr/>
          <p:nvPr/>
        </p:nvGrpSpPr>
        <p:grpSpPr>
          <a:xfrm>
            <a:off x="34934" y="4522125"/>
            <a:ext cx="1593306" cy="617072"/>
            <a:chOff x="6917201" y="0"/>
            <a:chExt cx="2227777" cy="863400"/>
          </a:xfrm>
        </p:grpSpPr>
        <p:sp>
          <p:nvSpPr>
            <p:cNvPr id="86" name="Google Shape;86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9" name="Google Shape;89;p8"/>
          <p:cNvGrpSpPr/>
          <p:nvPr/>
        </p:nvGrpSpPr>
        <p:grpSpPr>
          <a:xfrm>
            <a:off x="5886353" y="1243"/>
            <a:ext cx="3257455" cy="1261514"/>
            <a:chOff x="6917201" y="0"/>
            <a:chExt cx="2227777" cy="863400"/>
          </a:xfrm>
        </p:grpSpPr>
        <p:sp>
          <p:nvSpPr>
            <p:cNvPr id="90" name="Google Shape;90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3" name="Google Shape;93;p8"/>
          <p:cNvSpPr txBox="1"/>
          <p:nvPr>
            <p:ph type="title"/>
          </p:nvPr>
        </p:nvSpPr>
        <p:spPr>
          <a:xfrm>
            <a:off x="1393929" y="1301146"/>
            <a:ext cx="6366900" cy="253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94" name="Google Shape;94;p8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bg>
      <p:bgPr>
        <a:solidFill>
          <a:schemeClr val="dk2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9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9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9"/>
          <p:cNvSpPr txBox="1"/>
          <p:nvPr>
            <p:ph type="title"/>
          </p:nvPr>
        </p:nvSpPr>
        <p:spPr>
          <a:xfrm>
            <a:off x="819150" y="845600"/>
            <a:ext cx="6424200" cy="7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00" name="Google Shape;100;p9"/>
          <p:cNvSpPr txBox="1"/>
          <p:nvPr>
            <p:ph idx="1" type="subTitle"/>
          </p:nvPr>
        </p:nvSpPr>
        <p:spPr>
          <a:xfrm>
            <a:off x="819150" y="1550700"/>
            <a:ext cx="58599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1" name="Google Shape;101;p9"/>
          <p:cNvSpPr txBox="1"/>
          <p:nvPr>
            <p:ph idx="2" type="body"/>
          </p:nvPr>
        </p:nvSpPr>
        <p:spPr>
          <a:xfrm>
            <a:off x="819150" y="2467050"/>
            <a:ext cx="5859900" cy="209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02" name="Google Shape;102;p9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bg>
      <p:bgPr>
        <a:solidFill>
          <a:schemeClr val="accent1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0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0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0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0"/>
          <p:cNvSpPr txBox="1"/>
          <p:nvPr>
            <p:ph idx="1" type="body"/>
          </p:nvPr>
        </p:nvSpPr>
        <p:spPr>
          <a:xfrm>
            <a:off x="328025" y="4163500"/>
            <a:ext cx="7415100" cy="605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8" name="Google Shape;108;p10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hift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39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Char char="●"/>
              <a:defRPr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13"/>
          <p:cNvPicPr preferRelativeResize="0"/>
          <p:nvPr/>
        </p:nvPicPr>
        <p:blipFill rotWithShape="1">
          <a:blip r:embed="rId3">
            <a:alphaModFix/>
          </a:blip>
          <a:srcRect b="0" l="26137" r="25370" t="0"/>
          <a:stretch/>
        </p:blipFill>
        <p:spPr>
          <a:xfrm>
            <a:off x="2533688" y="350588"/>
            <a:ext cx="2095074" cy="22610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29" name="Google Shape;129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66825" y="710663"/>
            <a:ext cx="1299500" cy="15409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3"/>
          <p:cNvSpPr txBox="1"/>
          <p:nvPr/>
        </p:nvSpPr>
        <p:spPr>
          <a:xfrm>
            <a:off x="2754200" y="1749750"/>
            <a:ext cx="70248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" sz="4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NetflixTinder</a:t>
            </a:r>
            <a:endParaRPr b="1" sz="44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1" name="Google Shape;131;p13"/>
          <p:cNvSpPr txBox="1"/>
          <p:nvPr/>
        </p:nvSpPr>
        <p:spPr>
          <a:xfrm>
            <a:off x="4146775" y="978250"/>
            <a:ext cx="7059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" sz="4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X</a:t>
            </a:r>
            <a:endParaRPr b="1" sz="48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2" name="Google Shape;132;p13"/>
          <p:cNvSpPr txBox="1"/>
          <p:nvPr>
            <p:ph idx="4294967295" type="subTitle"/>
          </p:nvPr>
        </p:nvSpPr>
        <p:spPr>
          <a:xfrm>
            <a:off x="2776750" y="2978625"/>
            <a:ext cx="6331500" cy="164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500">
                <a:solidFill>
                  <a:schemeClr val="lt1"/>
                </a:solidFill>
              </a:rPr>
              <a:t>Distributed Systems Project FS 22</a:t>
            </a:r>
            <a:endParaRPr sz="15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" sz="1100">
                <a:solidFill>
                  <a:schemeClr val="lt1"/>
                </a:solidFill>
              </a:rPr>
              <a:t>20.05.2022</a:t>
            </a:r>
            <a:endParaRPr sz="11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de" sz="2400">
                <a:solidFill>
                  <a:schemeClr val="lt1"/>
                </a:solidFill>
              </a:rPr>
              <a:t>Alessandro Urgesi &amp; Svenja Sutter</a:t>
            </a:r>
            <a:endParaRPr b="1" sz="2400">
              <a:solidFill>
                <a:schemeClr val="lt1"/>
              </a:solidFill>
            </a:endParaRPr>
          </a:p>
        </p:txBody>
      </p:sp>
      <p:cxnSp>
        <p:nvCxnSpPr>
          <p:cNvPr id="133" name="Google Shape;133;p13"/>
          <p:cNvCxnSpPr/>
          <p:nvPr/>
        </p:nvCxnSpPr>
        <p:spPr>
          <a:xfrm>
            <a:off x="2568350" y="3333625"/>
            <a:ext cx="7200" cy="83460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34" name="Google Shape;134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75875" y="3445720"/>
            <a:ext cx="705900" cy="70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2"/>
          <p:cNvSpPr txBox="1"/>
          <p:nvPr>
            <p:ph type="title"/>
          </p:nvPr>
        </p:nvSpPr>
        <p:spPr>
          <a:xfrm>
            <a:off x="1888684" y="1746100"/>
            <a:ext cx="53775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>
                <a:solidFill>
                  <a:srgbClr val="FFFFFF"/>
                </a:solidFill>
              </a:rPr>
              <a:t>Demonstration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3"/>
          <p:cNvSpPr txBox="1"/>
          <p:nvPr>
            <p:ph type="title"/>
          </p:nvPr>
        </p:nvSpPr>
        <p:spPr>
          <a:xfrm>
            <a:off x="1888684" y="1746100"/>
            <a:ext cx="53775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>
                <a:solidFill>
                  <a:schemeClr val="dk1"/>
                </a:solidFill>
              </a:rPr>
              <a:t>Questions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4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Agenda</a:t>
            </a:r>
            <a:endParaRPr/>
          </a:p>
        </p:txBody>
      </p:sp>
      <p:sp>
        <p:nvSpPr>
          <p:cNvPr id="140" name="Google Shape;140;p14"/>
          <p:cNvSpPr txBox="1"/>
          <p:nvPr>
            <p:ph idx="1" type="body"/>
          </p:nvPr>
        </p:nvSpPr>
        <p:spPr>
          <a:xfrm>
            <a:off x="819150" y="1768975"/>
            <a:ext cx="75057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de" sz="1800"/>
              <a:t>Motivation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de" sz="1800"/>
              <a:t>Requirements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de" sz="1800"/>
              <a:t>Technologien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de" sz="1800"/>
              <a:t>Architektur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de" sz="1800"/>
              <a:t>D</a:t>
            </a:r>
            <a:r>
              <a:rPr lang="de" sz="1800"/>
              <a:t>atenbank Modell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de" sz="1800"/>
              <a:t>supabase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de" sz="1800"/>
              <a:t>Learnings &amp; Conclusion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de" sz="1800"/>
              <a:t>Demonstration</a:t>
            </a:r>
            <a:endParaRPr sz="1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5"/>
          <p:cNvSpPr txBox="1"/>
          <p:nvPr>
            <p:ph type="title"/>
          </p:nvPr>
        </p:nvSpPr>
        <p:spPr>
          <a:xfrm>
            <a:off x="-702096" y="1302146"/>
            <a:ext cx="6366900" cy="253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Motivation</a:t>
            </a:r>
            <a:endParaRPr/>
          </a:p>
        </p:txBody>
      </p:sp>
      <p:pic>
        <p:nvPicPr>
          <p:cNvPr id="146" name="Google Shape;14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20499" y="214625"/>
            <a:ext cx="3124850" cy="4714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6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Requirements</a:t>
            </a:r>
            <a:endParaRPr/>
          </a:p>
        </p:txBody>
      </p:sp>
      <p:sp>
        <p:nvSpPr>
          <p:cNvPr id="152" name="Google Shape;152;p16"/>
          <p:cNvSpPr txBox="1"/>
          <p:nvPr>
            <p:ph idx="1" type="body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de" sz="2000"/>
              <a:t>Load Balancing : ngnix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de" sz="2000"/>
              <a:t>Failover : ngnix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de" sz="2000"/>
              <a:t>Websocket : supabase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de" sz="2000"/>
              <a:t>Dockerized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de" sz="2000"/>
              <a:t>Storage : supabase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de" sz="2000"/>
              <a:t>Angular </a:t>
            </a:r>
            <a:endParaRPr sz="20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000"/>
          </a:p>
        </p:txBody>
      </p:sp>
      <p:pic>
        <p:nvPicPr>
          <p:cNvPr id="153" name="Google Shape;15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90650" y="694925"/>
            <a:ext cx="1412575" cy="141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7"/>
          <p:cNvSpPr txBox="1"/>
          <p:nvPr>
            <p:ph type="ctrTitle"/>
          </p:nvPr>
        </p:nvSpPr>
        <p:spPr>
          <a:xfrm>
            <a:off x="1891353" y="263333"/>
            <a:ext cx="5361300" cy="144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Technologien</a:t>
            </a:r>
            <a:endParaRPr/>
          </a:p>
        </p:txBody>
      </p:sp>
      <p:pic>
        <p:nvPicPr>
          <p:cNvPr id="159" name="Google Shape;15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71725" y="2032450"/>
            <a:ext cx="1412575" cy="141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98988" y="2172225"/>
            <a:ext cx="1106625" cy="1133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17"/>
          <p:cNvPicPr preferRelativeResize="0"/>
          <p:nvPr/>
        </p:nvPicPr>
        <p:blipFill rotWithShape="1">
          <a:blip r:embed="rId5">
            <a:alphaModFix/>
          </a:blip>
          <a:srcRect b="24064" l="0" r="0" t="0"/>
          <a:stretch/>
        </p:blipFill>
        <p:spPr>
          <a:xfrm>
            <a:off x="6708400" y="2172225"/>
            <a:ext cx="1679541" cy="1245351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17"/>
          <p:cNvSpPr txBox="1"/>
          <p:nvPr/>
        </p:nvSpPr>
        <p:spPr>
          <a:xfrm>
            <a:off x="2505763" y="3533925"/>
            <a:ext cx="1144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Frontend</a:t>
            </a:r>
            <a:endParaRPr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3" name="Google Shape;163;p17"/>
          <p:cNvSpPr txBox="1"/>
          <p:nvPr/>
        </p:nvSpPr>
        <p:spPr>
          <a:xfrm>
            <a:off x="4780050" y="3533925"/>
            <a:ext cx="1144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Backend</a:t>
            </a:r>
            <a:endParaRPr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4" name="Google Shape;164;p17"/>
          <p:cNvSpPr txBox="1"/>
          <p:nvPr/>
        </p:nvSpPr>
        <p:spPr>
          <a:xfrm>
            <a:off x="6975925" y="3533925"/>
            <a:ext cx="1144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Storage</a:t>
            </a:r>
            <a:endParaRPr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65" name="Google Shape;165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60325" y="2200873"/>
            <a:ext cx="1381650" cy="107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9550" y="3533924"/>
            <a:ext cx="1913025" cy="96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1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39550" y="1146350"/>
            <a:ext cx="1772199" cy="88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8"/>
          <p:cNvSpPr txBox="1"/>
          <p:nvPr>
            <p:ph type="ctrTitle"/>
          </p:nvPr>
        </p:nvSpPr>
        <p:spPr>
          <a:xfrm>
            <a:off x="2039200" y="-184250"/>
            <a:ext cx="63315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Architektur</a:t>
            </a:r>
            <a:endParaRPr/>
          </a:p>
        </p:txBody>
      </p:sp>
      <p:cxnSp>
        <p:nvCxnSpPr>
          <p:cNvPr id="173" name="Google Shape;173;p18"/>
          <p:cNvCxnSpPr>
            <a:stCxn id="174" idx="2"/>
            <a:endCxn id="175" idx="0"/>
          </p:cNvCxnSpPr>
          <p:nvPr/>
        </p:nvCxnSpPr>
        <p:spPr>
          <a:xfrm flipH="1" rot="-5400000">
            <a:off x="5802850" y="1158325"/>
            <a:ext cx="574500" cy="1770300"/>
          </a:xfrm>
          <a:prstGeom prst="bentConnector3">
            <a:avLst>
              <a:gd fmla="val 49995" name="adj1"/>
            </a:avLst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176" name="Google Shape;176;p18"/>
          <p:cNvCxnSpPr>
            <a:stCxn id="177" idx="2"/>
            <a:endCxn id="178" idx="0"/>
          </p:cNvCxnSpPr>
          <p:nvPr/>
        </p:nvCxnSpPr>
        <p:spPr>
          <a:xfrm flipH="1" rot="-5400000">
            <a:off x="3501850" y="2847863"/>
            <a:ext cx="711000" cy="8454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179" name="Google Shape;179;p18"/>
          <p:cNvCxnSpPr>
            <a:stCxn id="180" idx="0"/>
            <a:endCxn id="177" idx="2"/>
          </p:cNvCxnSpPr>
          <p:nvPr/>
        </p:nvCxnSpPr>
        <p:spPr>
          <a:xfrm rot="-5400000">
            <a:off x="2656600" y="2847863"/>
            <a:ext cx="711000" cy="8454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181" name="Google Shape;181;p18"/>
          <p:cNvCxnSpPr>
            <a:stCxn id="175" idx="2"/>
            <a:endCxn id="182" idx="0"/>
          </p:cNvCxnSpPr>
          <p:nvPr/>
        </p:nvCxnSpPr>
        <p:spPr>
          <a:xfrm flipH="1" rot="-5400000">
            <a:off x="7042450" y="2847863"/>
            <a:ext cx="711000" cy="8454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183" name="Google Shape;183;p18"/>
          <p:cNvCxnSpPr>
            <a:stCxn id="184" idx="0"/>
            <a:endCxn id="175" idx="2"/>
          </p:cNvCxnSpPr>
          <p:nvPr/>
        </p:nvCxnSpPr>
        <p:spPr>
          <a:xfrm rot="-5400000">
            <a:off x="6197200" y="2847863"/>
            <a:ext cx="711000" cy="8454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185" name="Google Shape;185;p18"/>
          <p:cNvCxnSpPr>
            <a:stCxn id="177" idx="0"/>
            <a:endCxn id="174" idx="2"/>
          </p:cNvCxnSpPr>
          <p:nvPr/>
        </p:nvCxnSpPr>
        <p:spPr>
          <a:xfrm rot="-5400000">
            <a:off x="4032550" y="1158263"/>
            <a:ext cx="574500" cy="1770300"/>
          </a:xfrm>
          <a:prstGeom prst="bentConnector3">
            <a:avLst>
              <a:gd fmla="val 49995" name="adj1"/>
            </a:avLst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diamond"/>
            <a:tailEnd len="med" w="med" type="diamond"/>
          </a:ln>
        </p:spPr>
      </p:cxnSp>
      <p:sp>
        <p:nvSpPr>
          <p:cNvPr id="174" name="Google Shape;174;p18"/>
          <p:cNvSpPr txBox="1"/>
          <p:nvPr/>
        </p:nvSpPr>
        <p:spPr>
          <a:xfrm>
            <a:off x="4435900" y="1171825"/>
            <a:ext cx="1538100" cy="5844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Netflixtinder</a:t>
            </a:r>
            <a:endParaRPr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7" name="Google Shape;177;p18"/>
          <p:cNvSpPr txBox="1"/>
          <p:nvPr/>
        </p:nvSpPr>
        <p:spPr>
          <a:xfrm>
            <a:off x="2665600" y="2330663"/>
            <a:ext cx="1538100" cy="5844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User </a:t>
            </a:r>
            <a:endParaRPr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5" name="Google Shape;175;p18"/>
          <p:cNvSpPr txBox="1"/>
          <p:nvPr/>
        </p:nvSpPr>
        <p:spPr>
          <a:xfrm>
            <a:off x="6206200" y="2330663"/>
            <a:ext cx="1538100" cy="5844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Filmlist</a:t>
            </a:r>
            <a:endParaRPr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2" name="Google Shape;182;p18"/>
          <p:cNvSpPr txBox="1"/>
          <p:nvPr/>
        </p:nvSpPr>
        <p:spPr>
          <a:xfrm>
            <a:off x="7051450" y="3626063"/>
            <a:ext cx="1538100" cy="5844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Swipe</a:t>
            </a:r>
            <a:endParaRPr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4" name="Google Shape;184;p18"/>
          <p:cNvSpPr txBox="1"/>
          <p:nvPr/>
        </p:nvSpPr>
        <p:spPr>
          <a:xfrm>
            <a:off x="5360950" y="3626063"/>
            <a:ext cx="1538100" cy="5844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match</a:t>
            </a:r>
            <a:endParaRPr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8" name="Google Shape;178;p18"/>
          <p:cNvSpPr txBox="1"/>
          <p:nvPr/>
        </p:nvSpPr>
        <p:spPr>
          <a:xfrm>
            <a:off x="3510850" y="3626063"/>
            <a:ext cx="1538100" cy="5844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Group</a:t>
            </a:r>
            <a:endParaRPr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0" name="Google Shape;180;p18"/>
          <p:cNvSpPr txBox="1"/>
          <p:nvPr/>
        </p:nvSpPr>
        <p:spPr>
          <a:xfrm>
            <a:off x="1820350" y="3626063"/>
            <a:ext cx="1538100" cy="5844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Sign In</a:t>
            </a:r>
            <a:endParaRPr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86" name="Google Shape;186;p18"/>
          <p:cNvCxnSpPr>
            <a:stCxn id="178" idx="3"/>
            <a:endCxn id="184" idx="1"/>
          </p:cNvCxnSpPr>
          <p:nvPr/>
        </p:nvCxnSpPr>
        <p:spPr>
          <a:xfrm>
            <a:off x="5048950" y="3918263"/>
            <a:ext cx="312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9"/>
          <p:cNvSpPr txBox="1"/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Datenbank</a:t>
            </a:r>
            <a:endParaRPr/>
          </a:p>
        </p:txBody>
      </p:sp>
      <p:sp>
        <p:nvSpPr>
          <p:cNvPr id="192" name="Google Shape;192;p19"/>
          <p:cNvSpPr txBox="1"/>
          <p:nvPr>
            <p:ph idx="1" type="subTitle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0"/>
          <p:cNvSpPr txBox="1"/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supabase &amp; JWT</a:t>
            </a:r>
            <a:endParaRPr/>
          </a:p>
        </p:txBody>
      </p:sp>
      <p:sp>
        <p:nvSpPr>
          <p:cNvPr id="198" name="Google Shape;198;p20"/>
          <p:cNvSpPr txBox="1"/>
          <p:nvPr>
            <p:ph idx="1" type="subTitle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1"/>
          <p:cNvSpPr txBox="1"/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Learnings &amp; Conclusions</a:t>
            </a:r>
            <a:endParaRPr/>
          </a:p>
        </p:txBody>
      </p:sp>
      <p:sp>
        <p:nvSpPr>
          <p:cNvPr id="204" name="Google Shape;204;p21"/>
          <p:cNvSpPr txBox="1"/>
          <p:nvPr>
            <p:ph idx="1" type="subTitle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hift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