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0080625" cy="5670550"/>
  <p:notesSz cx="7559675" cy="10691813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9F66B5-785B-36C2-BD77-883F8D633D76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67634A-60BE-8900-072C-1EEC6351C7D4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E0ACF-EBC5-3D2C-B5AC-8699D28C1940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0FD339-7B9F-DBB9-D7F8-727B355ACC49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617A6BC-9C50-4BC7-869C-F358AA3FFA4D}" type="slidenum">
              <a:t>‹#›</a:t>
            </a:fld>
            <a:endParaRPr lang="en-GB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94378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897A6A-640E-79ED-FACF-D5BE073603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B3EEE7-0D5E-5F27-9CE8-F88102F580F6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844B990D-1BE4-E999-23BE-4AEAAEFF8DEE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FBBD0-7C51-45A3-ED27-D3DC4FFB73D2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7A3A5D-EB19-CCB0-2289-B19CC15D497E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70BDB6-1F0B-28EC-1468-7B670E89530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E96F9B4D-70A9-475D-9EC1-D69ACE43495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578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GB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303EC-7F26-672A-BAEA-ADBB712575B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1004E45C-166F-4315-96EA-0682DDE328AC}" type="slidenum">
              <a:t>1</a:t>
            </a:fld>
            <a:endParaRPr lang="en-GB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FA9F9E-6B0F-1F9F-DF3A-A30A5DB9BBB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926CFC-FE59-060A-A766-B4552864A20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1D3A0-D872-1B00-6D9C-F1E288EB53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679247-7B44-FA33-075A-8F80E2011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6AE6F-7690-9EC7-B802-FFA225501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38F7-A821-4788-0F77-1914CF08D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910ED-F960-1BAA-689D-0DD2F32BA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E17DE78-0AE9-4AAA-97A5-BC0617430E51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38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72E89-5BBC-13E6-B124-2EF32F168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43DA0A-BDFC-71CE-82F2-EF762F8A3C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9C07BC-14EE-7D55-3F3E-5C176BB3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8DEF6-A2E8-D786-D734-4ABD8D484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832A4-4868-8911-9AC1-2CC40AFE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1E54BCF-6C8F-436C-9397-218FFF0A963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7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15CBBC-67A8-541E-8DE4-1368232C6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20198-909A-2EE8-3563-19E6CC0DE4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7D427-BCC0-28C0-0C56-BD0D9A3A8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E250B-4AF4-3DA4-B55E-F454F38E6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F9B02-A69D-F26C-E458-0C80E14A6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127E3A3-36E2-4B08-AEB6-F54FE2BD8B7F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839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9B9D0-0502-220D-D621-DC552E99D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E8AB6-A9EE-0B8C-61CB-DDDB964DB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F5110-DDCB-83E5-A56A-438350C8B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D97B-43A4-80A2-FE92-910D3C6F4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D9982-13BA-2CFC-80D5-D37811533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E5692C-B74F-463D-AA32-858F91B02D31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7803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372F3-2A79-ACFF-04E6-1C0E9F71E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1CA9EC-B761-518E-5AA4-DBBC9B027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16445-C13B-86A1-727C-799E86C18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4FF4E3-6112-7A59-7143-A2A153AF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434A1-C6B2-E889-EAF5-94D6CED66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28E8D1A-E647-4C82-912D-CC8E79779B9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202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D91F-EFF3-F256-9DC2-8B82D13FF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00B29-9B34-96B6-CA46-9337E201DA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AB129C-2BB9-BDF9-834E-E74568503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64C20-D00D-1EB9-7950-C9F498678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EC2B2-22A9-BEBB-C690-CE274B941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1E901-8513-A756-974E-B79BBBB0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8631A2-7B0E-4A87-95D9-0C4C74F9A73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02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ADB1D-0424-C561-A12A-F8B1B19F6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118CA-29E5-962C-7D08-49F161A42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4FB1A-DA36-5BC2-6BD6-6FFFFAF18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CEB889-6E87-D518-D782-6110B6D603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37F8C6-E0B2-122E-C725-CE71643E4A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BE754B-290F-E075-C94E-710437879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5D8819-47FF-B289-5757-A29B948E5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4AE107-BB33-4757-4875-DDE0E2EEB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C847204-FAAB-4126-ACD8-3408286965D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291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48ED5-5CCD-E9A4-8058-7F6A44C4C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320BDC-C04D-0813-3009-F388CA390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E5964-BB4D-01DA-6248-55715B7C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EDF91-9387-8348-73E8-A9FF886CE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5D414B8-C389-452F-AAA2-9E70421D5966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335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77E128-A271-798E-4A41-5A37A1240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A60E59-D01C-4626-8D5A-CD7CA0EE6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12DD5-A302-38A5-F771-A6649AC29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0CE4C0-5549-452E-82A9-1021A52DDA06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239098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817C0-6FE7-33F2-6641-50F5BE60E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A7213-4531-943D-6AA1-CBEE993EC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9DFCC0-429F-A953-6838-0498A58789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29980-7E00-B5AF-04C7-E5850A5A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055F98-EC39-20DE-6333-F43658DA2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BBC00E-9D76-DE11-6D7B-E6263C40E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2D2B2C3-B869-46EF-94AC-192C3AD81EBC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810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D76E0-A491-4CBB-C600-4F805941D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CA53DA-FD60-20DC-A8C7-426C9B3DD8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47198B-E80D-2874-3C0B-79E1AE9B95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CC64F4-9D19-7C8E-566D-8611204D2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6A8C50-2F06-B8B6-4964-090236F0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F29C14-090F-C2E6-16CC-E542EC282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3A5C439-2D2E-4548-BB42-55234C5B8AB0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962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A02A10-5EAA-5719-BC00-55C3E5D8FD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9BD04-1F86-7EDD-0C3D-7B61D7B274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02F27-0FC3-4EDD-AFF6-6E9B1DBBF16C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B2151-D646-6C73-4CFE-BDDAD474A869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48877-7990-C3AC-02D4-DC69F4423AA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6A47D368-EB82-4A42-8798-A6E2F5F9F248}" type="slidenum"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GB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titleStyle>
    <p:bodyStyle>
      <a:lvl1pPr rtl="0" hangingPunct="0">
        <a:spcBef>
          <a:spcPts val="1417"/>
        </a:spcBef>
        <a:spcAft>
          <a:spcPts val="0"/>
        </a:spcAft>
        <a:tabLst/>
        <a:defRPr lang="en-GB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9ECE4A8-BE3B-DC13-3940-69C1448B26EA}"/>
              </a:ext>
            </a:extLst>
          </p:cNvPr>
          <p:cNvSpPr/>
          <p:nvPr/>
        </p:nvSpPr>
        <p:spPr>
          <a:xfrm>
            <a:off x="2594347" y="151833"/>
            <a:ext cx="7387853" cy="477830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DEE6EF"/>
          </a:solidFill>
          <a:ln w="19050">
            <a:solidFill>
              <a:schemeClr val="accent1"/>
            </a:solidFill>
            <a:prstDash val="solid"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 dirty="0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4906A0-6934-E87F-AAD1-27CEB0B95A2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006810" y="206484"/>
            <a:ext cx="834119" cy="80964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69A36F5-5579-FCA6-86E1-10DC18FE7061}"/>
              </a:ext>
            </a:extLst>
          </p:cNvPr>
          <p:cNvSpPr/>
          <p:nvPr/>
        </p:nvSpPr>
        <p:spPr>
          <a:xfrm>
            <a:off x="2704598" y="1090431"/>
            <a:ext cx="7211590" cy="3716157"/>
          </a:xfrm>
          <a:prstGeom prst="roundRect">
            <a:avLst>
              <a:gd name="adj" fmla="val 5594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648F324-D8B1-D6F5-5923-B719DDF43975}"/>
              </a:ext>
            </a:extLst>
          </p:cNvPr>
          <p:cNvSpPr/>
          <p:nvPr/>
        </p:nvSpPr>
        <p:spPr>
          <a:xfrm>
            <a:off x="5521161" y="1104246"/>
            <a:ext cx="1800000" cy="30828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 cap="none" dirty="0">
                <a:ln>
                  <a:noFill/>
                </a:ln>
                <a:latin typeface="Liberation Sans" pitchFamily="18"/>
                <a:ea typeface="Noto Sans CJK SC" pitchFamily="2"/>
                <a:cs typeface="Lohit Devanagari" pitchFamily="2"/>
              </a:rPr>
              <a:t>Node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4A17CB9-54E6-783D-DE79-7261A18433BE}"/>
              </a:ext>
            </a:extLst>
          </p:cNvPr>
          <p:cNvSpPr/>
          <p:nvPr/>
        </p:nvSpPr>
        <p:spPr>
          <a:xfrm>
            <a:off x="2646080" y="3717724"/>
            <a:ext cx="1800000" cy="54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Noto Sans CJK SC" pitchFamily="2"/>
                <a:cs typeface="Lohit Devanagari" pitchFamily="2"/>
              </a:rPr>
              <a:t>Load balancer (K8s)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09EFDA-303B-8EF3-9D42-D86C0949F3E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  <a:alphaModFix/>
          </a:blip>
          <a:srcRect l="13547" r="17114"/>
          <a:stretch>
            <a:fillRect/>
          </a:stretch>
        </p:blipFill>
        <p:spPr>
          <a:xfrm rot="16200000">
            <a:off x="3093498" y="2647775"/>
            <a:ext cx="905164" cy="107541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553A075-25BB-71CF-41AA-5191C6D0A15C}"/>
              </a:ext>
            </a:extLst>
          </p:cNvPr>
          <p:cNvSpPr/>
          <p:nvPr/>
        </p:nvSpPr>
        <p:spPr>
          <a:xfrm rot="19530610">
            <a:off x="4180248" y="2627495"/>
            <a:ext cx="395029" cy="360000"/>
          </a:xfrm>
          <a:custGeom>
            <a:avLst>
              <a:gd name="f0" fmla="val 12109"/>
              <a:gd name="f1" fmla="val 729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noFill/>
          <a:ln w="12600">
            <a:solidFill>
              <a:srgbClr val="3465A4"/>
            </a:solidFill>
            <a:prstDash val="solid"/>
          </a:ln>
        </p:spPr>
        <p:txBody>
          <a:bodyPr vert="horz" wrap="square" lIns="96120" tIns="51120" rIns="96120" bIns="5112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DE02A0-4EC4-27FA-8869-8081A3B77BD9}"/>
              </a:ext>
            </a:extLst>
          </p:cNvPr>
          <p:cNvGrpSpPr/>
          <p:nvPr/>
        </p:nvGrpSpPr>
        <p:grpSpPr>
          <a:xfrm>
            <a:off x="4493692" y="1600958"/>
            <a:ext cx="1811297" cy="1152000"/>
            <a:chOff x="5244835" y="975994"/>
            <a:chExt cx="1811297" cy="115200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16545BC-4580-F4BE-21C4-CFFBE4C70B1B}"/>
                </a:ext>
              </a:extLst>
            </p:cNvPr>
            <p:cNvGrpSpPr/>
            <p:nvPr/>
          </p:nvGrpSpPr>
          <p:grpSpPr>
            <a:xfrm>
              <a:off x="5244835" y="975994"/>
              <a:ext cx="1811297" cy="1152000"/>
              <a:chOff x="6301944" y="1006277"/>
              <a:chExt cx="1811297" cy="1152000"/>
            </a:xfrm>
          </p:grpSpPr>
          <p:sp>
            <p:nvSpPr>
              <p:cNvPr id="26" name="Rectangle: Rounded Corners 25">
                <a:extLst>
                  <a:ext uri="{FF2B5EF4-FFF2-40B4-BE49-F238E27FC236}">
                    <a16:creationId xmlns:a16="http://schemas.microsoft.com/office/drawing/2014/main" id="{616DA1FB-01FC-FD55-DECD-119187E7567F}"/>
                  </a:ext>
                </a:extLst>
              </p:cNvPr>
              <p:cNvSpPr/>
              <p:nvPr/>
            </p:nvSpPr>
            <p:spPr>
              <a:xfrm>
                <a:off x="6545920" y="1006277"/>
                <a:ext cx="1279569" cy="1152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10ACFCE-CE3A-572F-8B9B-E688C4DBB95F}"/>
                  </a:ext>
                </a:extLst>
              </p:cNvPr>
              <p:cNvSpPr/>
              <p:nvPr/>
            </p:nvSpPr>
            <p:spPr>
              <a:xfrm>
                <a:off x="6301944" y="1020794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4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Pod</a:t>
                </a:r>
                <a:r>
                  <a:rPr lang="en-GB" sz="1400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 (instance)</a:t>
                </a:r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E1FBA92A-F637-65E6-04C2-A9AE97FAB4E0}"/>
                  </a:ext>
                </a:extLst>
              </p:cNvPr>
              <p:cNvSpPr/>
              <p:nvPr/>
            </p:nvSpPr>
            <p:spPr>
              <a:xfrm>
                <a:off x="6723720" y="1307309"/>
                <a:ext cx="968851" cy="8093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AF2C3CE-E0AF-4F51-2CC8-64A6788C092D}"/>
                  </a:ext>
                </a:extLst>
              </p:cNvPr>
              <p:cNvSpPr/>
              <p:nvPr/>
            </p:nvSpPr>
            <p:spPr>
              <a:xfrm>
                <a:off x="6313241" y="1327475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2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Container</a:t>
                </a:r>
              </a:p>
            </p:txBody>
          </p:sp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2B22B89-AEB3-4DF4-3DDD-DC9E071F5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5807605" y="1871419"/>
              <a:ext cx="740361" cy="2244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D242FC9-3299-2D69-FE66-11A48BB95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/>
              <a:alphaModFix/>
            </a:blip>
            <a:srcRect/>
            <a:stretch>
              <a:fillRect/>
            </a:stretch>
          </p:blipFill>
          <p:spPr>
            <a:xfrm>
              <a:off x="5871081" y="1535350"/>
              <a:ext cx="583014" cy="35664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2CE55896-3332-2CED-ED03-18F6F0137FDF}"/>
              </a:ext>
            </a:extLst>
          </p:cNvPr>
          <p:cNvSpPr/>
          <p:nvPr/>
        </p:nvSpPr>
        <p:spPr>
          <a:xfrm>
            <a:off x="6433525" y="3712199"/>
            <a:ext cx="1800000" cy="54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0" i="0" u="none" strike="noStrike" kern="1200" cap="none" dirty="0">
                <a:ln>
                  <a:noFill/>
                </a:ln>
                <a:latin typeface="Liberation Sans" pitchFamily="18"/>
                <a:ea typeface="Noto Sans CJK SC" pitchFamily="2"/>
                <a:cs typeface="Lohit Devanagari" pitchFamily="2"/>
              </a:rPr>
              <a:t>Load balancer (K8s)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9429327B-C16E-576B-8C87-7885627FF37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  <a:alphaModFix/>
          </a:blip>
          <a:srcRect l="13547" r="17114"/>
          <a:stretch>
            <a:fillRect/>
          </a:stretch>
        </p:blipFill>
        <p:spPr>
          <a:xfrm rot="16200000">
            <a:off x="6880943" y="2642250"/>
            <a:ext cx="905164" cy="1075419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EE9607C-3AA5-C650-BDE5-34920A9F3F0F}"/>
              </a:ext>
            </a:extLst>
          </p:cNvPr>
          <p:cNvSpPr/>
          <p:nvPr/>
        </p:nvSpPr>
        <p:spPr>
          <a:xfrm rot="2565966">
            <a:off x="4200321" y="3308153"/>
            <a:ext cx="395029" cy="360000"/>
          </a:xfrm>
          <a:custGeom>
            <a:avLst>
              <a:gd name="f0" fmla="val 12109"/>
              <a:gd name="f1" fmla="val 729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noFill/>
          <a:ln w="12600">
            <a:solidFill>
              <a:srgbClr val="3465A4"/>
            </a:solidFill>
            <a:prstDash val="solid"/>
          </a:ln>
        </p:spPr>
        <p:txBody>
          <a:bodyPr vert="horz" wrap="square" lIns="96120" tIns="51120" rIns="96120" bIns="5112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55F5224-8F76-3AEE-B366-A8FBA7BD6301}"/>
              </a:ext>
            </a:extLst>
          </p:cNvPr>
          <p:cNvSpPr/>
          <p:nvPr/>
        </p:nvSpPr>
        <p:spPr>
          <a:xfrm rot="19530610">
            <a:off x="6155120" y="3371657"/>
            <a:ext cx="395029" cy="360000"/>
          </a:xfrm>
          <a:custGeom>
            <a:avLst>
              <a:gd name="f0" fmla="val 12109"/>
              <a:gd name="f1" fmla="val 729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noFill/>
          <a:ln w="12600">
            <a:solidFill>
              <a:srgbClr val="3465A4"/>
            </a:solidFill>
            <a:prstDash val="solid"/>
          </a:ln>
        </p:spPr>
        <p:txBody>
          <a:bodyPr vert="horz" wrap="square" lIns="96120" tIns="51120" rIns="96120" bIns="5112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974F9C6-2477-B3CA-2AA6-FA2181880198}"/>
              </a:ext>
            </a:extLst>
          </p:cNvPr>
          <p:cNvSpPr/>
          <p:nvPr/>
        </p:nvSpPr>
        <p:spPr>
          <a:xfrm rot="2565966">
            <a:off x="6157619" y="2287031"/>
            <a:ext cx="395029" cy="360000"/>
          </a:xfrm>
          <a:custGeom>
            <a:avLst>
              <a:gd name="f0" fmla="val 12109"/>
              <a:gd name="f1" fmla="val 729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noFill/>
          <a:ln w="12600">
            <a:solidFill>
              <a:srgbClr val="3465A4"/>
            </a:solidFill>
            <a:prstDash val="solid"/>
          </a:ln>
        </p:spPr>
        <p:txBody>
          <a:bodyPr vert="horz" wrap="square" lIns="96120" tIns="51120" rIns="96120" bIns="5112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B24E270A-7DF5-0013-1BBE-0CE2D545444D}"/>
              </a:ext>
            </a:extLst>
          </p:cNvPr>
          <p:cNvSpPr/>
          <p:nvPr/>
        </p:nvSpPr>
        <p:spPr>
          <a:xfrm>
            <a:off x="8044378" y="2977810"/>
            <a:ext cx="395029" cy="360000"/>
          </a:xfrm>
          <a:custGeom>
            <a:avLst>
              <a:gd name="f0" fmla="val 12109"/>
              <a:gd name="f1" fmla="val 7290"/>
            </a:avLst>
            <a:gdLst>
              <a:gd name="f2" fmla="val w"/>
              <a:gd name="f3" fmla="val h"/>
              <a:gd name="f4" fmla="val 0"/>
              <a:gd name="f5" fmla="val 21600"/>
              <a:gd name="f6" fmla="val 10800"/>
              <a:gd name="f7" fmla="*/ f2 1 21600"/>
              <a:gd name="f8" fmla="*/ f3 1 21600"/>
              <a:gd name="f9" fmla="pin 0 f0 21600"/>
              <a:gd name="f10" fmla="pin 0 f1 10800"/>
              <a:gd name="f11" fmla="val f10"/>
              <a:gd name="f12" fmla="val f9"/>
              <a:gd name="f13" fmla="+- 21600 0 f10"/>
              <a:gd name="f14" fmla="*/ f9 f7 1"/>
              <a:gd name="f15" fmla="*/ f10 f8 1"/>
              <a:gd name="f16" fmla="*/ 0 f7 1"/>
              <a:gd name="f17" fmla="+- 21600 0 f12"/>
              <a:gd name="f18" fmla="*/ f13 f8 1"/>
              <a:gd name="f19" fmla="*/ f11 f8 1"/>
              <a:gd name="f20" fmla="*/ f17 f11 1"/>
              <a:gd name="f21" fmla="*/ f20 1 10800"/>
              <a:gd name="f22" fmla="+- f12 f21 0"/>
              <a:gd name="f23" fmla="*/ f22 f7 1"/>
            </a:gdLst>
            <a:ahLst>
              <a:ahXY gdRefX="f0" minX="f4" maxX="f5" gdRefY="f1" minY="f4" maxY="f6">
                <a:pos x="f14" y="f15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" t="f19" r="f23" b="f18"/>
            <a:pathLst>
              <a:path w="21600" h="21600">
                <a:moveTo>
                  <a:pt x="f4" y="f11"/>
                </a:moveTo>
                <a:lnTo>
                  <a:pt x="f12" y="f11"/>
                </a:lnTo>
                <a:lnTo>
                  <a:pt x="f12" y="f4"/>
                </a:lnTo>
                <a:lnTo>
                  <a:pt x="f5" y="f6"/>
                </a:lnTo>
                <a:lnTo>
                  <a:pt x="f12" y="f5"/>
                </a:lnTo>
                <a:lnTo>
                  <a:pt x="f12" y="f13"/>
                </a:lnTo>
                <a:lnTo>
                  <a:pt x="f4" y="f13"/>
                </a:lnTo>
                <a:close/>
              </a:path>
            </a:pathLst>
          </a:custGeom>
          <a:noFill/>
          <a:ln w="12600">
            <a:solidFill>
              <a:srgbClr val="3465A4"/>
            </a:solidFill>
            <a:prstDash val="solid"/>
          </a:ln>
        </p:spPr>
        <p:txBody>
          <a:bodyPr vert="horz" wrap="square" lIns="96120" tIns="51120" rIns="96120" bIns="5112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GB" sz="18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C153C4DE-B11C-FFC2-470E-1D8EE3301EBB}"/>
              </a:ext>
            </a:extLst>
          </p:cNvPr>
          <p:cNvSpPr/>
          <p:nvPr/>
        </p:nvSpPr>
        <p:spPr>
          <a:xfrm>
            <a:off x="2646080" y="212954"/>
            <a:ext cx="2932551" cy="54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GB" sz="1800" b="1" i="0" u="none" strike="noStrike" kern="1200" cap="none" dirty="0">
                <a:ln>
                  <a:noFill/>
                </a:ln>
                <a:latin typeface="Liberation Sans" pitchFamily="18"/>
                <a:ea typeface="Noto Sans CJK SC" pitchFamily="2"/>
                <a:cs typeface="Lohit Devanagari" pitchFamily="2"/>
              </a:rPr>
              <a:t>Kubernetes (K8s) Cluster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CF1E599-CBFA-380E-A29C-A3F3C2F59141}"/>
              </a:ext>
            </a:extLst>
          </p:cNvPr>
          <p:cNvGrpSpPr/>
          <p:nvPr/>
        </p:nvGrpSpPr>
        <p:grpSpPr>
          <a:xfrm>
            <a:off x="173291" y="2659393"/>
            <a:ext cx="2398389" cy="1444663"/>
            <a:chOff x="180000" y="1995670"/>
            <a:chExt cx="2398389" cy="144466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8B9A5CD-AC1B-3674-82A9-7A163038E8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/>
              <a:alphaModFix/>
            </a:blip>
            <a:srcRect/>
            <a:stretch>
              <a:fillRect/>
            </a:stretch>
          </p:blipFill>
          <p:spPr>
            <a:xfrm flipH="1">
              <a:off x="320040" y="2054897"/>
              <a:ext cx="579960" cy="6357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DFC3893F-CCBD-CFB4-724F-7AF95E4FD7D2}"/>
                </a:ext>
              </a:extLst>
            </p:cNvPr>
            <p:cNvSpPr/>
            <p:nvPr/>
          </p:nvSpPr>
          <p:spPr>
            <a:xfrm>
              <a:off x="674064" y="2900333"/>
              <a:ext cx="1800000" cy="54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90000" tIns="45000" rIns="90000" bIns="45000" anchor="ctr" anchorCtr="0" compatLnSpc="0">
              <a:no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GB" sz="1800" b="0" i="0" u="none" strike="noStrike" kern="1200" cap="none" dirty="0">
                  <a:ln>
                    <a:noFill/>
                  </a:ln>
                  <a:latin typeface="Liberation Sans" pitchFamily="18"/>
                  <a:ea typeface="Noto Sans CJK SC" pitchFamily="2"/>
                  <a:cs typeface="Lohit Devanagari" pitchFamily="2"/>
                </a:rPr>
                <a:t>HTTP</a:t>
              </a: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0E140672-32B5-C927-0805-EFD45FBC1DF0}"/>
                </a:ext>
              </a:extLst>
            </p:cNvPr>
            <p:cNvSpPr/>
            <p:nvPr/>
          </p:nvSpPr>
          <p:spPr>
            <a:xfrm>
              <a:off x="180000" y="2880000"/>
              <a:ext cx="900000" cy="540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90000" tIns="45000" rIns="90000" bIns="45000" anchor="ctr" anchorCtr="0" compatLnSpc="0">
              <a:noAutofit/>
            </a:bodyPr>
            <a:lstStyle/>
            <a:p>
              <a:pPr marL="0" marR="0" lvl="0" indent="0" algn="ct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GB" sz="1800" b="0" i="0" u="none" strike="noStrike" kern="1200" cap="none">
                  <a:ln>
                    <a:noFill/>
                  </a:ln>
                  <a:latin typeface="Liberation Sans" pitchFamily="18"/>
                  <a:ea typeface="Noto Sans CJK SC" pitchFamily="2"/>
                  <a:cs typeface="Lohit Devanagari" pitchFamily="2"/>
                </a:rPr>
                <a:t>User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8ECFB11-8E04-69EC-CAB6-CCE50F4D746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/>
              <a:alphaModFix/>
            </a:blip>
            <a:srcRect/>
            <a:stretch>
              <a:fillRect/>
            </a:stretch>
          </p:blipFill>
          <p:spPr>
            <a:xfrm>
              <a:off x="1020284" y="1995670"/>
              <a:ext cx="1075320" cy="7948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5866CBD-F8E9-8F40-D285-E1E6A0AF6C11}"/>
                </a:ext>
              </a:extLst>
            </p:cNvPr>
            <p:cNvSpPr/>
            <p:nvPr/>
          </p:nvSpPr>
          <p:spPr>
            <a:xfrm>
              <a:off x="2130768" y="2298382"/>
              <a:ext cx="447621" cy="360000"/>
            </a:xfrm>
            <a:custGeom>
              <a:avLst>
                <a:gd name="f0" fmla="val 13919"/>
                <a:gd name="f1" fmla="val 6376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0 21600"/>
                <a:gd name="f10" fmla="pin 0 f1 10800"/>
                <a:gd name="f11" fmla="val f10"/>
                <a:gd name="f12" fmla="val f9"/>
                <a:gd name="f13" fmla="+- 21600 0 f10"/>
                <a:gd name="f14" fmla="*/ f9 f7 1"/>
                <a:gd name="f15" fmla="*/ f10 f8 1"/>
                <a:gd name="f16" fmla="*/ 0 f7 1"/>
                <a:gd name="f17" fmla="+- 21600 0 f12"/>
                <a:gd name="f18" fmla="*/ f13 f8 1"/>
                <a:gd name="f19" fmla="*/ f11 f8 1"/>
                <a:gd name="f20" fmla="*/ f17 f11 1"/>
                <a:gd name="f21" fmla="*/ f20 1 10800"/>
                <a:gd name="f22" fmla="+- f12 f21 0"/>
                <a:gd name="f23" fmla="*/ f22 f7 1"/>
              </a:gdLst>
              <a:ahLst>
                <a:ahXY gdRefX="f0" minX="f4" maxX="f5" gdRefY="f1" minY="f4" maxY="f6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" t="f19" r="f23" b="f18"/>
              <a:pathLst>
                <a:path w="21600" h="21600">
                  <a:moveTo>
                    <a:pt x="f4" y="f11"/>
                  </a:moveTo>
                  <a:lnTo>
                    <a:pt x="f12" y="f11"/>
                  </a:lnTo>
                  <a:lnTo>
                    <a:pt x="f12" y="f4"/>
                  </a:lnTo>
                  <a:lnTo>
                    <a:pt x="f5" y="f6"/>
                  </a:lnTo>
                  <a:lnTo>
                    <a:pt x="f12" y="f5"/>
                  </a:lnTo>
                  <a:lnTo>
                    <a:pt x="f12" y="f13"/>
                  </a:lnTo>
                  <a:lnTo>
                    <a:pt x="f4" y="f13"/>
                  </a:lnTo>
                  <a:close/>
                </a:path>
              </a:pathLst>
            </a:custGeom>
            <a:noFill/>
            <a:ln w="12600">
              <a:solidFill>
                <a:srgbClr val="3465A4"/>
              </a:solidFill>
              <a:prstDash val="solid"/>
            </a:ln>
          </p:spPr>
          <p:txBody>
            <a:bodyPr vert="horz" wrap="square" lIns="96120" tIns="51120" rIns="96120" bIns="51120" anchor="ctr" anchorCtr="0" compatLnSpc="0">
              <a:no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GB" sz="1800" b="0" i="0" u="none" strike="noStrike" kern="1200" cap="none">
                <a:ln>
                  <a:noFill/>
                </a:ln>
                <a:latin typeface="Liberation Sans" pitchFamily="18"/>
                <a:ea typeface="Noto Sans CJK SC" pitchFamily="2"/>
                <a:cs typeface="Lohit Devanagari" pitchFamily="2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E3BF2D0-EA77-C290-8EBF-AA5D5E1ACDFE}"/>
              </a:ext>
            </a:extLst>
          </p:cNvPr>
          <p:cNvGrpSpPr/>
          <p:nvPr/>
        </p:nvGrpSpPr>
        <p:grpSpPr>
          <a:xfrm>
            <a:off x="4527072" y="3299633"/>
            <a:ext cx="1811297" cy="1152000"/>
            <a:chOff x="5244835" y="975994"/>
            <a:chExt cx="1811297" cy="1152000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7CC0439-839B-4583-111F-F747FD246D41}"/>
                </a:ext>
              </a:extLst>
            </p:cNvPr>
            <p:cNvGrpSpPr/>
            <p:nvPr/>
          </p:nvGrpSpPr>
          <p:grpSpPr>
            <a:xfrm>
              <a:off x="5244835" y="975994"/>
              <a:ext cx="1811297" cy="1152000"/>
              <a:chOff x="6301944" y="1006277"/>
              <a:chExt cx="1811297" cy="1152000"/>
            </a:xfrm>
          </p:grpSpPr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B9A87FC3-5AF8-6723-C4F8-EFAA3072DCC3}"/>
                  </a:ext>
                </a:extLst>
              </p:cNvPr>
              <p:cNvSpPr/>
              <p:nvPr/>
            </p:nvSpPr>
            <p:spPr>
              <a:xfrm>
                <a:off x="6545920" y="1006277"/>
                <a:ext cx="1279569" cy="1152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786F1A2A-C3DB-0459-9FD0-B7806410BA16}"/>
                  </a:ext>
                </a:extLst>
              </p:cNvPr>
              <p:cNvSpPr/>
              <p:nvPr/>
            </p:nvSpPr>
            <p:spPr>
              <a:xfrm>
                <a:off x="6301944" y="1020794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4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Pod</a:t>
                </a:r>
                <a:r>
                  <a:rPr lang="en-GB" sz="1400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 (instance)</a:t>
                </a: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A7150B28-804E-8B2B-9BAC-9BB3B71E2EBD}"/>
                  </a:ext>
                </a:extLst>
              </p:cNvPr>
              <p:cNvSpPr/>
              <p:nvPr/>
            </p:nvSpPr>
            <p:spPr>
              <a:xfrm>
                <a:off x="6723720" y="1307309"/>
                <a:ext cx="968851" cy="8093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01E7CA7B-B992-1F3A-26E4-3FC81304585A}"/>
                  </a:ext>
                </a:extLst>
              </p:cNvPr>
              <p:cNvSpPr/>
              <p:nvPr/>
            </p:nvSpPr>
            <p:spPr>
              <a:xfrm>
                <a:off x="6313241" y="1327475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2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Container</a:t>
                </a:r>
              </a:p>
            </p:txBody>
          </p:sp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2080A4F9-C623-1F57-357C-C8F90D947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5807605" y="1871419"/>
              <a:ext cx="740361" cy="2244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A726560F-8DF2-CBB7-9F94-42CD351C8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/>
              <a:alphaModFix/>
            </a:blip>
            <a:srcRect/>
            <a:stretch>
              <a:fillRect/>
            </a:stretch>
          </p:blipFill>
          <p:spPr>
            <a:xfrm>
              <a:off x="5871081" y="1535350"/>
              <a:ext cx="583014" cy="35664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46B8E2E0-C048-96F7-0174-7540F1D8BDB9}"/>
              </a:ext>
            </a:extLst>
          </p:cNvPr>
          <p:cNvGrpSpPr/>
          <p:nvPr/>
        </p:nvGrpSpPr>
        <p:grpSpPr>
          <a:xfrm>
            <a:off x="8316046" y="2550966"/>
            <a:ext cx="1811297" cy="1152000"/>
            <a:chOff x="7814748" y="1295463"/>
            <a:chExt cx="1811297" cy="1152000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2E0DFB91-E9E1-F403-3682-227A61F166F0}"/>
                </a:ext>
              </a:extLst>
            </p:cNvPr>
            <p:cNvGrpSpPr/>
            <p:nvPr/>
          </p:nvGrpSpPr>
          <p:grpSpPr>
            <a:xfrm>
              <a:off x="7814748" y="1295463"/>
              <a:ext cx="1811297" cy="1152000"/>
              <a:chOff x="6301944" y="1006277"/>
              <a:chExt cx="1811297" cy="1152000"/>
            </a:xfrm>
          </p:grpSpPr>
          <p:sp>
            <p:nvSpPr>
              <p:cNvPr id="81" name="Rectangle: Rounded Corners 80">
                <a:extLst>
                  <a:ext uri="{FF2B5EF4-FFF2-40B4-BE49-F238E27FC236}">
                    <a16:creationId xmlns:a16="http://schemas.microsoft.com/office/drawing/2014/main" id="{BEDBF2A9-DFCD-CCAA-AE37-728D81839128}"/>
                  </a:ext>
                </a:extLst>
              </p:cNvPr>
              <p:cNvSpPr/>
              <p:nvPr/>
            </p:nvSpPr>
            <p:spPr>
              <a:xfrm>
                <a:off x="6545920" y="1006277"/>
                <a:ext cx="1279569" cy="1152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D95A1BAA-EC88-9EFC-D2E8-E9F6599D8457}"/>
                  </a:ext>
                </a:extLst>
              </p:cNvPr>
              <p:cNvSpPr/>
              <p:nvPr/>
            </p:nvSpPr>
            <p:spPr>
              <a:xfrm>
                <a:off x="6301944" y="1020794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4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Pod</a:t>
                </a:r>
                <a:endParaRPr lang="en-GB" sz="1400" i="0" u="none" strike="noStrike" kern="1200" cap="none" dirty="0">
                  <a:ln>
                    <a:noFill/>
                  </a:ln>
                  <a:latin typeface="Liberation Sans" pitchFamily="18"/>
                  <a:ea typeface="Noto Sans CJK SC" pitchFamily="2"/>
                  <a:cs typeface="Lohit Devanagari" pitchFamily="2"/>
                </a:endParaRP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213E6D7B-DFC3-F0F3-4552-A0560F63AEFF}"/>
                  </a:ext>
                </a:extLst>
              </p:cNvPr>
              <p:cNvSpPr/>
              <p:nvPr/>
            </p:nvSpPr>
            <p:spPr>
              <a:xfrm>
                <a:off x="6723720" y="1307309"/>
                <a:ext cx="968851" cy="8093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H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E15B204B-CD79-52A4-5BE9-FBB4E99EE877}"/>
                  </a:ext>
                </a:extLst>
              </p:cNvPr>
              <p:cNvSpPr/>
              <p:nvPr/>
            </p:nvSpPr>
            <p:spPr>
              <a:xfrm>
                <a:off x="6313241" y="1327475"/>
                <a:ext cx="1800000" cy="308289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>
                <a:noFill/>
                <a:prstDash val="solid"/>
              </a:ln>
            </p:spPr>
            <p:txBody>
              <a:bodyPr vert="horz" wrap="square" lIns="90000" tIns="45000" rIns="90000" bIns="45000" anchor="ctr" anchorCtr="0" compatLnSpc="0">
                <a:noAutofit/>
              </a:bodyPr>
              <a:lstStyle/>
              <a:p>
                <a:pPr marL="0" marR="0" lvl="0" indent="0" algn="ctr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r>
                  <a:rPr lang="en-GB" sz="1200" b="1" i="0" u="none" strike="noStrike" kern="1200" cap="none" dirty="0">
                    <a:ln>
                      <a:noFill/>
                    </a:ln>
                    <a:latin typeface="Liberation Sans" pitchFamily="18"/>
                    <a:ea typeface="Noto Sans CJK SC" pitchFamily="2"/>
                    <a:cs typeface="Lohit Devanagari" pitchFamily="2"/>
                  </a:rPr>
                  <a:t>Container</a:t>
                </a:r>
              </a:p>
            </p:txBody>
          </p:sp>
        </p:grp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2B7605A9-3CDD-5A90-BFC8-D51280C2B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9030" y="1914650"/>
              <a:ext cx="945494" cy="2548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F2ECDAE-EABF-320F-0973-B89640BCA2B6}"/>
              </a:ext>
            </a:extLst>
          </p:cNvPr>
          <p:cNvCxnSpPr>
            <a:cxnSpLocks/>
          </p:cNvCxnSpPr>
          <p:nvPr/>
        </p:nvCxnSpPr>
        <p:spPr>
          <a:xfrm>
            <a:off x="2085553" y="711700"/>
            <a:ext cx="0" cy="327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10297B-193B-4EE0-8520-BBB54773FC6A}"/>
              </a:ext>
            </a:extLst>
          </p:cNvPr>
          <p:cNvCxnSpPr>
            <a:cxnSpLocks/>
          </p:cNvCxnSpPr>
          <p:nvPr/>
        </p:nvCxnSpPr>
        <p:spPr>
          <a:xfrm>
            <a:off x="5440606" y="711700"/>
            <a:ext cx="0" cy="327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9A594BC-5006-E4FB-2FF4-341AB3CCD8D0}"/>
              </a:ext>
            </a:extLst>
          </p:cNvPr>
          <p:cNvCxnSpPr/>
          <p:nvPr/>
        </p:nvCxnSpPr>
        <p:spPr>
          <a:xfrm>
            <a:off x="2135101" y="904641"/>
            <a:ext cx="32296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798E4CF-F837-4693-A9F1-A4B474455EFE}"/>
              </a:ext>
            </a:extLst>
          </p:cNvPr>
          <p:cNvSpPr txBox="1"/>
          <p:nvPr/>
        </p:nvSpPr>
        <p:spPr>
          <a:xfrm>
            <a:off x="2326916" y="672417"/>
            <a:ext cx="288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WebSocket: establish TCP connection</a:t>
            </a:r>
            <a:endParaRPr lang="en-CH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0E9269-47F9-4F05-32AD-76FAE0C49583}"/>
              </a:ext>
            </a:extLst>
          </p:cNvPr>
          <p:cNvSpPr txBox="1"/>
          <p:nvPr/>
        </p:nvSpPr>
        <p:spPr>
          <a:xfrm>
            <a:off x="1770744" y="366773"/>
            <a:ext cx="635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User</a:t>
            </a:r>
            <a:endParaRPr lang="en-CH" sz="1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E7708A-A2DD-7588-5331-DB01E12D6C30}"/>
              </a:ext>
            </a:extLst>
          </p:cNvPr>
          <p:cNvSpPr txBox="1"/>
          <p:nvPr/>
        </p:nvSpPr>
        <p:spPr>
          <a:xfrm>
            <a:off x="5028092" y="366773"/>
            <a:ext cx="8303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Backend</a:t>
            </a:r>
            <a:endParaRPr lang="en-CH" sz="1200" b="1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69AE67B-9C6E-BEB6-9BE8-7253507A03A3}"/>
              </a:ext>
            </a:extLst>
          </p:cNvPr>
          <p:cNvCxnSpPr>
            <a:cxnSpLocks/>
          </p:cNvCxnSpPr>
          <p:nvPr/>
        </p:nvCxnSpPr>
        <p:spPr>
          <a:xfrm flipH="1">
            <a:off x="2168508" y="1029243"/>
            <a:ext cx="3146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DAC9FB9-E17E-E494-2DDD-0D3384D17118}"/>
              </a:ext>
            </a:extLst>
          </p:cNvPr>
          <p:cNvSpPr txBox="1"/>
          <p:nvPr/>
        </p:nvSpPr>
        <p:spPr>
          <a:xfrm>
            <a:off x="2085553" y="1059045"/>
            <a:ext cx="3355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WebSocket: keepalive, guess evaluations</a:t>
            </a:r>
            <a:endParaRPr lang="en-CH" sz="12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EFAD82B-B87F-A5DD-4C30-743735DB6275}"/>
              </a:ext>
            </a:extLst>
          </p:cNvPr>
          <p:cNvCxnSpPr>
            <a:cxnSpLocks/>
          </p:cNvCxnSpPr>
          <p:nvPr/>
        </p:nvCxnSpPr>
        <p:spPr>
          <a:xfrm flipH="1">
            <a:off x="2176577" y="1448654"/>
            <a:ext cx="3146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0901F38-71E6-A1E3-995E-78AD7E637E31}"/>
              </a:ext>
            </a:extLst>
          </p:cNvPr>
          <p:cNvSpPr txBox="1"/>
          <p:nvPr/>
        </p:nvSpPr>
        <p:spPr>
          <a:xfrm>
            <a:off x="2085553" y="1876688"/>
            <a:ext cx="16332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Active instance fails</a:t>
            </a:r>
            <a:endParaRPr lang="en-CH" sz="1200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DCA6E7C-6394-B0D5-7E0A-B951A9C97EF3}"/>
              </a:ext>
            </a:extLst>
          </p:cNvPr>
          <p:cNvCxnSpPr>
            <a:cxnSpLocks/>
          </p:cNvCxnSpPr>
          <p:nvPr/>
        </p:nvCxnSpPr>
        <p:spPr>
          <a:xfrm flipV="1">
            <a:off x="2168508" y="2131916"/>
            <a:ext cx="1550336" cy="30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Lightning Bolt 27">
            <a:extLst>
              <a:ext uri="{FF2B5EF4-FFF2-40B4-BE49-F238E27FC236}">
                <a16:creationId xmlns:a16="http://schemas.microsoft.com/office/drawing/2014/main" id="{8E883228-60F7-350A-1BC2-E50E1A7C40DD}"/>
              </a:ext>
            </a:extLst>
          </p:cNvPr>
          <p:cNvSpPr/>
          <p:nvPr/>
        </p:nvSpPr>
        <p:spPr>
          <a:xfrm>
            <a:off x="3753782" y="2177170"/>
            <a:ext cx="397503" cy="55104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5542F1-A5BD-232A-65EB-177858BBB1D1}"/>
              </a:ext>
            </a:extLst>
          </p:cNvPr>
          <p:cNvSpPr txBox="1"/>
          <p:nvPr/>
        </p:nvSpPr>
        <p:spPr>
          <a:xfrm>
            <a:off x="4058258" y="2533061"/>
            <a:ext cx="138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Load balancer switches to new instance</a:t>
            </a:r>
            <a:endParaRPr lang="en-CH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4DBFCDA-E193-D858-357D-1140A4AD6AA6}"/>
              </a:ext>
            </a:extLst>
          </p:cNvPr>
          <p:cNvSpPr txBox="1"/>
          <p:nvPr/>
        </p:nvSpPr>
        <p:spPr>
          <a:xfrm>
            <a:off x="2085553" y="2203122"/>
            <a:ext cx="16332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WebSocket: keepalive</a:t>
            </a:r>
            <a:endParaRPr lang="en-CH" sz="12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4B91488-6B59-8E79-AC91-63D1910D179A}"/>
              </a:ext>
            </a:extLst>
          </p:cNvPr>
          <p:cNvCxnSpPr>
            <a:cxnSpLocks/>
          </p:cNvCxnSpPr>
          <p:nvPr/>
        </p:nvCxnSpPr>
        <p:spPr>
          <a:xfrm>
            <a:off x="2152182" y="2458350"/>
            <a:ext cx="15503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788AA1A-52E3-0C73-E325-984398ACB613}"/>
              </a:ext>
            </a:extLst>
          </p:cNvPr>
          <p:cNvCxnSpPr/>
          <p:nvPr/>
        </p:nvCxnSpPr>
        <p:spPr>
          <a:xfrm>
            <a:off x="2176577" y="1303785"/>
            <a:ext cx="32296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D4AA72F-435A-9543-28E8-FFC570F67F19}"/>
              </a:ext>
            </a:extLst>
          </p:cNvPr>
          <p:cNvCxnSpPr>
            <a:cxnSpLocks/>
          </p:cNvCxnSpPr>
          <p:nvPr/>
        </p:nvCxnSpPr>
        <p:spPr>
          <a:xfrm flipH="1">
            <a:off x="2176577" y="1738942"/>
            <a:ext cx="3146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F1FF39BE-169F-85ED-00A5-93CE116185EA}"/>
              </a:ext>
            </a:extLst>
          </p:cNvPr>
          <p:cNvCxnSpPr/>
          <p:nvPr/>
        </p:nvCxnSpPr>
        <p:spPr>
          <a:xfrm>
            <a:off x="2176577" y="1594073"/>
            <a:ext cx="32296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75D9AA2-E4C1-35D7-A80D-E4F7B44620EB}"/>
              </a:ext>
            </a:extLst>
          </p:cNvPr>
          <p:cNvSpPr txBox="1"/>
          <p:nvPr/>
        </p:nvSpPr>
        <p:spPr>
          <a:xfrm>
            <a:off x="3181612" y="366773"/>
            <a:ext cx="1071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Load balancer</a:t>
            </a:r>
            <a:endParaRPr lang="en-CH" sz="1200" b="1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C26E2A-760E-9A86-8DA8-37F5842D6C91}"/>
              </a:ext>
            </a:extLst>
          </p:cNvPr>
          <p:cNvCxnSpPr>
            <a:cxnSpLocks/>
          </p:cNvCxnSpPr>
          <p:nvPr/>
        </p:nvCxnSpPr>
        <p:spPr>
          <a:xfrm>
            <a:off x="3718846" y="673438"/>
            <a:ext cx="0" cy="327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E25E2B0-9524-E585-FA72-15E308A2510D}"/>
              </a:ext>
            </a:extLst>
          </p:cNvPr>
          <p:cNvCxnSpPr>
            <a:cxnSpLocks/>
          </p:cNvCxnSpPr>
          <p:nvPr/>
        </p:nvCxnSpPr>
        <p:spPr>
          <a:xfrm>
            <a:off x="2144500" y="2789566"/>
            <a:ext cx="15503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C461D938-AF4E-9F24-6AB1-E17FDCCD684D}"/>
              </a:ext>
            </a:extLst>
          </p:cNvPr>
          <p:cNvCxnSpPr>
            <a:cxnSpLocks/>
          </p:cNvCxnSpPr>
          <p:nvPr/>
        </p:nvCxnSpPr>
        <p:spPr>
          <a:xfrm>
            <a:off x="2144500" y="2903072"/>
            <a:ext cx="15503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97B75328-DEEE-BCC1-79B2-5AF4CBAB600C}"/>
              </a:ext>
            </a:extLst>
          </p:cNvPr>
          <p:cNvSpPr txBox="1"/>
          <p:nvPr/>
        </p:nvSpPr>
        <p:spPr>
          <a:xfrm>
            <a:off x="2085553" y="2545523"/>
            <a:ext cx="16332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WebSocket: Reconnect</a:t>
            </a:r>
            <a:endParaRPr lang="en-CH" sz="1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3451BC-3A17-4C80-F68E-22BE66AEC28A}"/>
              </a:ext>
            </a:extLst>
          </p:cNvPr>
          <p:cNvSpPr txBox="1"/>
          <p:nvPr/>
        </p:nvSpPr>
        <p:spPr>
          <a:xfrm>
            <a:off x="4041931" y="2068781"/>
            <a:ext cx="1382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/>
              <a:t>K8s spins up new instance / Node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181D26-B0DA-AB61-B7EE-39A0FDCCE029}"/>
              </a:ext>
            </a:extLst>
          </p:cNvPr>
          <p:cNvSpPr txBox="1"/>
          <p:nvPr/>
        </p:nvSpPr>
        <p:spPr>
          <a:xfrm>
            <a:off x="2085553" y="3175681"/>
            <a:ext cx="3355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WebSocket: keepalive, guess evaluations</a:t>
            </a:r>
            <a:endParaRPr lang="en-CH" sz="1200" dirty="0"/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C2CE6F1-B784-02E5-32BC-50428C46FFCD}"/>
              </a:ext>
            </a:extLst>
          </p:cNvPr>
          <p:cNvCxnSpPr>
            <a:cxnSpLocks/>
          </p:cNvCxnSpPr>
          <p:nvPr/>
        </p:nvCxnSpPr>
        <p:spPr>
          <a:xfrm>
            <a:off x="2144500" y="3033700"/>
            <a:ext cx="15503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D923C8E-7D67-886B-620A-695762D963A0}"/>
              </a:ext>
            </a:extLst>
          </p:cNvPr>
          <p:cNvCxnSpPr>
            <a:cxnSpLocks/>
          </p:cNvCxnSpPr>
          <p:nvPr/>
        </p:nvCxnSpPr>
        <p:spPr>
          <a:xfrm flipH="1">
            <a:off x="2176577" y="3589512"/>
            <a:ext cx="3146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560136EC-35C4-209E-B9FB-9343A6AFC9E0}"/>
              </a:ext>
            </a:extLst>
          </p:cNvPr>
          <p:cNvCxnSpPr/>
          <p:nvPr/>
        </p:nvCxnSpPr>
        <p:spPr>
          <a:xfrm>
            <a:off x="2176577" y="3444643"/>
            <a:ext cx="32296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5E592A1-24B7-A8FF-B6AF-3036D082877C}"/>
              </a:ext>
            </a:extLst>
          </p:cNvPr>
          <p:cNvCxnSpPr>
            <a:cxnSpLocks/>
          </p:cNvCxnSpPr>
          <p:nvPr/>
        </p:nvCxnSpPr>
        <p:spPr>
          <a:xfrm flipH="1">
            <a:off x="2176577" y="3879800"/>
            <a:ext cx="3146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9B53E68-8134-76E9-C0C4-E09E37DADD7C}"/>
              </a:ext>
            </a:extLst>
          </p:cNvPr>
          <p:cNvCxnSpPr/>
          <p:nvPr/>
        </p:nvCxnSpPr>
        <p:spPr>
          <a:xfrm>
            <a:off x="2176577" y="3734931"/>
            <a:ext cx="322967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447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D1313A57-622E-3408-35CF-9979D5334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97" y="1012710"/>
            <a:ext cx="2520000" cy="3507427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2259C60-08B0-0A8B-7B58-8229F1AFCF58}"/>
              </a:ext>
            </a:extLst>
          </p:cNvPr>
          <p:cNvSpPr txBox="1"/>
          <p:nvPr/>
        </p:nvSpPr>
        <p:spPr>
          <a:xfrm>
            <a:off x="2744695" y="735711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Wordle main view</a:t>
            </a:r>
            <a:endParaRPr lang="en-CH" sz="12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78E5EC1-9F5D-418D-5BEA-B27504403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26" y="1012710"/>
            <a:ext cx="2520000" cy="3510370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E9B1238-0BD4-A4CF-7083-1EDE4BFE9B65}"/>
              </a:ext>
            </a:extLst>
          </p:cNvPr>
          <p:cNvSpPr txBox="1"/>
          <p:nvPr/>
        </p:nvSpPr>
        <p:spPr>
          <a:xfrm>
            <a:off x="5423824" y="740214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First guess</a:t>
            </a:r>
            <a:endParaRPr lang="en-CH" sz="1200" dirty="0"/>
          </a:p>
        </p:txBody>
      </p:sp>
    </p:spTree>
    <p:extLst>
      <p:ext uri="{BB962C8B-B14F-4D97-AF65-F5344CB8AC3E}">
        <p14:creationId xmlns:p14="http://schemas.microsoft.com/office/powerpoint/2010/main" val="116345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E74CAF98-7DC6-CBF2-B443-3BD39AFEB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95" y="1012710"/>
            <a:ext cx="2520000" cy="3464358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54C38B4-FFFA-822B-D0E3-06917CFE9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24" y="1012710"/>
            <a:ext cx="2520000" cy="347780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9FB4903-A899-E159-B233-0EA3CDC49D09}"/>
              </a:ext>
            </a:extLst>
          </p:cNvPr>
          <p:cNvSpPr txBox="1"/>
          <p:nvPr/>
        </p:nvSpPr>
        <p:spPr>
          <a:xfrm>
            <a:off x="2744695" y="735711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Better guess</a:t>
            </a:r>
            <a:endParaRPr lang="en-CH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BB7563-15F3-B573-464F-3014570140A3}"/>
              </a:ext>
            </a:extLst>
          </p:cNvPr>
          <p:cNvSpPr txBox="1"/>
          <p:nvPr/>
        </p:nvSpPr>
        <p:spPr>
          <a:xfrm>
            <a:off x="5423824" y="740214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Unknown word</a:t>
            </a:r>
            <a:endParaRPr lang="en-CH" sz="1200" dirty="0"/>
          </a:p>
        </p:txBody>
      </p:sp>
    </p:spTree>
    <p:extLst>
      <p:ext uri="{BB962C8B-B14F-4D97-AF65-F5344CB8AC3E}">
        <p14:creationId xmlns:p14="http://schemas.microsoft.com/office/powerpoint/2010/main" val="184524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3594ED50-4C02-0AEE-B9CA-5DACF07AF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95" y="1012710"/>
            <a:ext cx="2520000" cy="3965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619FE3-2F21-03F6-E6D6-4BE16D1FD037}"/>
              </a:ext>
            </a:extLst>
          </p:cNvPr>
          <p:cNvSpPr txBox="1"/>
          <p:nvPr/>
        </p:nvSpPr>
        <p:spPr>
          <a:xfrm>
            <a:off x="2744695" y="735711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Before instance shutdown</a:t>
            </a:r>
            <a:endParaRPr lang="en-CH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383137-C5A0-92CE-9331-28B7EC8D172E}"/>
              </a:ext>
            </a:extLst>
          </p:cNvPr>
          <p:cNvSpPr txBox="1"/>
          <p:nvPr/>
        </p:nvSpPr>
        <p:spPr>
          <a:xfrm>
            <a:off x="5423824" y="740214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During reconnecting phase</a:t>
            </a:r>
            <a:endParaRPr lang="en-CH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121115-209B-2C9C-4DC8-9FE7CF73F5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24" y="1012710"/>
            <a:ext cx="2520000" cy="459611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F1F91C-CBE3-D95D-8299-B0EFAC21B4DB}"/>
              </a:ext>
            </a:extLst>
          </p:cNvPr>
          <p:cNvSpPr/>
          <p:nvPr/>
        </p:nvSpPr>
        <p:spPr>
          <a:xfrm>
            <a:off x="3216730" y="1701800"/>
            <a:ext cx="814614" cy="1723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F4599-741C-702E-44EE-B9440560B9B5}"/>
              </a:ext>
            </a:extLst>
          </p:cNvPr>
          <p:cNvSpPr/>
          <p:nvPr/>
        </p:nvSpPr>
        <p:spPr>
          <a:xfrm>
            <a:off x="4218214" y="4818955"/>
            <a:ext cx="1023257" cy="1723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0F90C7-C46C-941F-8FF3-01FACDBBB447}"/>
              </a:ext>
            </a:extLst>
          </p:cNvPr>
          <p:cNvSpPr/>
          <p:nvPr/>
        </p:nvSpPr>
        <p:spPr>
          <a:xfrm>
            <a:off x="4056741" y="1701932"/>
            <a:ext cx="991575" cy="3105925"/>
          </a:xfrm>
          <a:custGeom>
            <a:avLst/>
            <a:gdLst>
              <a:gd name="connsiteX0" fmla="*/ 0 w 490832"/>
              <a:gd name="connsiteY0" fmla="*/ 43411 h 3105925"/>
              <a:gd name="connsiteX1" fmla="*/ 439057 w 490832"/>
              <a:gd name="connsiteY1" fmla="*/ 424411 h 3105925"/>
              <a:gd name="connsiteX2" fmla="*/ 486229 w 490832"/>
              <a:gd name="connsiteY2" fmla="*/ 3105925 h 31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832" h="3105925">
                <a:moveTo>
                  <a:pt x="0" y="43411"/>
                </a:moveTo>
                <a:cubicBezTo>
                  <a:pt x="179009" y="-21299"/>
                  <a:pt x="358019" y="-86008"/>
                  <a:pt x="439057" y="424411"/>
                </a:cubicBezTo>
                <a:cubicBezTo>
                  <a:pt x="520095" y="934830"/>
                  <a:pt x="480181" y="2682592"/>
                  <a:pt x="486229" y="3105925"/>
                </a:cubicBezTo>
              </a:path>
            </a:pathLst>
          </a:cu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EBF05E0-A056-B78E-5FBB-008A9483D5C9}"/>
              </a:ext>
            </a:extLst>
          </p:cNvPr>
          <p:cNvSpPr/>
          <p:nvPr/>
        </p:nvSpPr>
        <p:spPr>
          <a:xfrm>
            <a:off x="5407480" y="5341470"/>
            <a:ext cx="1586592" cy="1723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43468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D79191E-C198-801B-0FB9-525CB2F762A2}"/>
              </a:ext>
            </a:extLst>
          </p:cNvPr>
          <p:cNvSpPr txBox="1"/>
          <p:nvPr/>
        </p:nvSpPr>
        <p:spPr>
          <a:xfrm>
            <a:off x="2744695" y="735711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New instance</a:t>
            </a:r>
            <a:endParaRPr lang="en-CH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262EFC-84A0-B9CC-FB45-0A492F830B47}"/>
              </a:ext>
            </a:extLst>
          </p:cNvPr>
          <p:cNvSpPr txBox="1"/>
          <p:nvPr/>
        </p:nvSpPr>
        <p:spPr>
          <a:xfrm>
            <a:off x="5423824" y="740214"/>
            <a:ext cx="2520000" cy="276999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Correct guess – end of game</a:t>
            </a:r>
            <a:endParaRPr lang="en-CH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72A545-713C-93D0-6BA8-ACEF6016F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95" y="1012710"/>
            <a:ext cx="2520000" cy="45186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BA0445-D55F-5991-B408-5F0D78B17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24" y="1012710"/>
            <a:ext cx="2520000" cy="343803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A0FE4D3-B87A-2C5C-DBC9-2E9D2AE3823D}"/>
              </a:ext>
            </a:extLst>
          </p:cNvPr>
          <p:cNvSpPr/>
          <p:nvPr/>
        </p:nvSpPr>
        <p:spPr>
          <a:xfrm>
            <a:off x="3216730" y="1701800"/>
            <a:ext cx="814614" cy="1723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B145A678-8A59-1B8A-1140-AFE1FDC83592}"/>
              </a:ext>
            </a:extLst>
          </p:cNvPr>
          <p:cNvSpPr/>
          <p:nvPr/>
        </p:nvSpPr>
        <p:spPr>
          <a:xfrm flipH="1">
            <a:off x="2781300" y="1823358"/>
            <a:ext cx="435430" cy="3419004"/>
          </a:xfrm>
          <a:custGeom>
            <a:avLst/>
            <a:gdLst>
              <a:gd name="connsiteX0" fmla="*/ 0 w 490832"/>
              <a:gd name="connsiteY0" fmla="*/ 43411 h 3105925"/>
              <a:gd name="connsiteX1" fmla="*/ 439057 w 490832"/>
              <a:gd name="connsiteY1" fmla="*/ 424411 h 3105925"/>
              <a:gd name="connsiteX2" fmla="*/ 486229 w 490832"/>
              <a:gd name="connsiteY2" fmla="*/ 3105925 h 3105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0832" h="3105925">
                <a:moveTo>
                  <a:pt x="0" y="43411"/>
                </a:moveTo>
                <a:cubicBezTo>
                  <a:pt x="179009" y="-21299"/>
                  <a:pt x="358019" y="-86008"/>
                  <a:pt x="439057" y="424411"/>
                </a:cubicBezTo>
                <a:cubicBezTo>
                  <a:pt x="520095" y="934830"/>
                  <a:pt x="480181" y="2682592"/>
                  <a:pt x="486229" y="3105925"/>
                </a:cubicBezTo>
              </a:path>
            </a:pathLst>
          </a:cu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740F868-0C22-2B7C-BC8E-281C9F1D5D79}"/>
              </a:ext>
            </a:extLst>
          </p:cNvPr>
          <p:cNvSpPr/>
          <p:nvPr/>
        </p:nvSpPr>
        <p:spPr>
          <a:xfrm>
            <a:off x="2731633" y="5276157"/>
            <a:ext cx="1586592" cy="1723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84866679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97</Words>
  <Application>Microsoft Office PowerPoint</Application>
  <PresentationFormat>Custom</PresentationFormat>
  <Paragraphs>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Liberation Sans</vt:lpstr>
      <vt:lpstr>Liberation Serif</vt:lpstr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bnz</dc:creator>
  <cp:lastModifiedBy>Benjamin Plattner</cp:lastModifiedBy>
  <cp:revision>19</cp:revision>
  <dcterms:created xsi:type="dcterms:W3CDTF">2022-05-08T18:27:05Z</dcterms:created>
  <dcterms:modified xsi:type="dcterms:W3CDTF">2022-05-12T16:29:09Z</dcterms:modified>
</cp:coreProperties>
</file>