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64" r:id="rId7"/>
    <p:sldId id="259" r:id="rId8"/>
    <p:sldId id="258" r:id="rId9"/>
    <p:sldId id="260" r:id="rId10"/>
    <p:sldId id="261" r:id="rId11"/>
    <p:sldId id="263" r:id="rId12"/>
    <p:sldId id="262" r:id="rId13"/>
    <p:sldId id="265" r:id="rId14"/>
  </p:sldIdLst>
  <p:sldSz cx="12192000" cy="6858000"/>
  <p:notesSz cx="6858000" cy="9144000"/>
  <p:defaultTextStyle>
    <a:defPPr>
      <a:defRPr lang="en-T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E8DB"/>
    <a:srgbClr val="D9D9D9"/>
    <a:srgbClr val="5B2D8F"/>
    <a:srgbClr val="01101E"/>
    <a:srgbClr val="0C3447"/>
    <a:srgbClr val="0A1623"/>
    <a:srgbClr val="00434D"/>
    <a:srgbClr val="0138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FD9445-3F25-D94D-A9D9-7EAD24FC3C88}" v="58" dt="2023-05-22T13:18:29.217"/>
    <p1510:client id="{472859E9-905E-89F5-FAF7-E5F4C1F0223F}" v="1" dt="2023-05-21T14:50:25.561"/>
    <p1510:client id="{70A7895D-9D09-C9DA-CCFC-2D99A99C1318}" v="4" dt="2023-05-22T13:18:26.078"/>
    <p1510:client id="{918B242D-85A7-C944-8F51-2E21E69EE293}" v="115" dt="2023-05-21T14:25:18.0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8" autoAdjust="0"/>
    <p:restoredTop sz="86620"/>
  </p:normalViewPr>
  <p:slideViewPr>
    <p:cSldViewPr snapToGrid="0">
      <p:cViewPr varScale="1">
        <p:scale>
          <a:sx n="106" d="100"/>
          <a:sy n="106" d="100"/>
        </p:scale>
        <p:origin x="8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2" d="100"/>
          <a:sy n="122" d="100"/>
        </p:scale>
        <p:origin x="24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AFAA4-44B5-45C4-A797-682EAE4DDF54}" type="datetimeFigureOut">
              <a:rPr lang="en-TZ" smtClean="0"/>
              <a:t>5/22/23</a:t>
            </a:fld>
            <a:endParaRPr lang="en-T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C28B2-299D-48E0-AD94-BD38FA238265}" type="slidenum">
              <a:rPr lang="en-TZ" smtClean="0"/>
              <a:t>‹#›</a:t>
            </a:fld>
            <a:endParaRPr lang="en-TZ"/>
          </a:p>
        </p:txBody>
      </p:sp>
      <p:pic>
        <p:nvPicPr>
          <p:cNvPr id="8" name="Picture 7" descr="A picture containing circle, art, symbol&#10;&#10;Description automatically generated">
            <a:extLst>
              <a:ext uri="{FF2B5EF4-FFF2-40B4-BE49-F238E27FC236}">
                <a16:creationId xmlns:a16="http://schemas.microsoft.com/office/drawing/2014/main" id="{61CB79F0-D4DB-65EC-D099-AEA4263C9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98" y="138268"/>
            <a:ext cx="1100803" cy="115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72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ik.com/free-photos-vectors/meal-planner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chip.de/downloads/webapp-ChatGPT-OpenAI-Textgenerator_184562669.html" TargetMode="External"/><Relationship Id="rId4" Type="http://schemas.openxmlformats.org/officeDocument/2006/relationships/hyperlink" Target="https://www.lifestyleasia.com/sg/tech/openai-what-to-know-about-the-company-behind-chatgpt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4C28B2-299D-48E0-AD94-BD38FA238265}" type="slidenum">
              <a:rPr lang="en-TZ" smtClean="0"/>
              <a:t>1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185436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H" dirty="0"/>
              <a:t>Workout planner: </a:t>
            </a:r>
            <a:r>
              <a:rPr lang="en-GB" sz="800" dirty="0"/>
              <a:t>https://</a:t>
            </a:r>
            <a:r>
              <a:rPr lang="en-GB" sz="800" dirty="0" err="1"/>
              <a:t>www.banksodee.co.uk</a:t>
            </a:r>
            <a:r>
              <a:rPr lang="en-GB" sz="800" dirty="0"/>
              <a:t>/health/new-to-the-gym-not-a-problem/attachment/workout-planner-printable-9d420749a55058902af745d265a2e509-jpg/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 err="1"/>
              <a:t>Wekly</a:t>
            </a:r>
            <a:r>
              <a:rPr lang="en-GB" sz="800" dirty="0"/>
              <a:t> Meal plan: </a:t>
            </a:r>
            <a:r>
              <a:rPr lang="en-GB" sz="1050" b="0" i="0" u="sng" dirty="0">
                <a:solidFill>
                  <a:srgbClr val="FFFFFF"/>
                </a:solidFill>
                <a:effectLst/>
                <a:latin typeface="Inter"/>
                <a:hlinkClick r:id="rId3"/>
              </a:rPr>
              <a:t>https://www.freepik.com/free-photos-vectors/meal-planner</a:t>
            </a:r>
            <a:endParaRPr lang="en-CH" sz="800" dirty="0"/>
          </a:p>
          <a:p>
            <a:r>
              <a:rPr lang="en-CH" dirty="0"/>
              <a:t>OpenAI: </a:t>
            </a:r>
            <a:r>
              <a:rPr lang="en-GB" b="0" i="0" u="sng" dirty="0">
                <a:solidFill>
                  <a:srgbClr val="FFFFFF"/>
                </a:solidFill>
                <a:effectLst/>
                <a:latin typeface="Inter"/>
                <a:hlinkClick r:id="rId4"/>
              </a:rPr>
              <a:t>https://www.lifestyleasia.com/sg/tech/openai-what-to-know-about-the-company-behind-chatgpt/</a:t>
            </a:r>
            <a:endParaRPr lang="en-GB" b="0" i="0" u="sng" dirty="0">
              <a:solidFill>
                <a:srgbClr val="FFFFFF"/>
              </a:solidFill>
              <a:effectLst/>
              <a:latin typeface="Inter"/>
            </a:endParaRPr>
          </a:p>
          <a:p>
            <a:r>
              <a:rPr lang="en-GB" b="0" i="0" u="sng" dirty="0" err="1">
                <a:solidFill>
                  <a:srgbClr val="FFFFFF"/>
                </a:solidFill>
                <a:effectLst/>
                <a:latin typeface="Inter"/>
              </a:rPr>
              <a:t>ChatGPT</a:t>
            </a:r>
            <a:r>
              <a:rPr lang="en-GB" b="0" i="0" u="sng" dirty="0">
                <a:solidFill>
                  <a:srgbClr val="FFFFFF"/>
                </a:solidFill>
                <a:effectLst/>
                <a:latin typeface="Inter"/>
              </a:rPr>
              <a:t>: </a:t>
            </a:r>
            <a:r>
              <a:rPr lang="en-GB" b="0" i="0" u="sng" dirty="0">
                <a:solidFill>
                  <a:srgbClr val="FFFFFF"/>
                </a:solidFill>
                <a:effectLst/>
                <a:latin typeface="Inter"/>
                <a:hlinkClick r:id="rId5"/>
              </a:rPr>
              <a:t>https://www.chip.de/downloads/webapp-ChatGPT-OpenAI-Textgenerator_184562669.html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4C28B2-299D-48E0-AD94-BD38FA238265}" type="slidenum">
              <a:rPr lang="en-TZ" smtClean="0"/>
              <a:t>3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339025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H" dirty="0"/>
              <a:t>Vorstellung Komponenten und Designentscheidungen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4C28B2-299D-48E0-AD94-BD38FA238265}" type="slidenum">
              <a:rPr lang="en-TZ" smtClean="0"/>
              <a:t>4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4041803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4C28B2-299D-48E0-AD94-BD38FA238265}" type="slidenum">
              <a:rPr lang="en-TZ" smtClean="0"/>
              <a:t>9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671615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D58F-8AC5-3D4D-8D6D-FC3496EA41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9DE6BA-58C6-9C9C-F360-F4F132FDC6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D2486-1490-B67D-0FED-5D53CB548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4EA77-0642-B32A-C6B3-2DCB5C6C2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7C946-A6A6-5702-0091-0820A31AE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420683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CB539-CA09-AFAC-9E0D-905CEBC44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EE3F41-A3E4-AF97-8550-C894AC099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5CDB5-5D1E-A246-B896-6F7A2163E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0D9EE-1230-70DC-5EDD-AF8C9EED8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77207-2A77-3E56-53CF-402786065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91503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21EBF9-9650-6DE0-8A62-B3CCE4BBC1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30ED97-502E-20EF-BB28-E983F612C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4E9D7-82EB-6759-CD54-235BF3278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F9ABE-DA03-E38E-930D-C85E6346E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5BE80-3BF9-FAC7-74BD-380362125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029639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71904-0C0D-9664-9E22-4CBDA8921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T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2A5AD-3DF7-D2F8-143F-F6A4BFE82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C561E-9EB6-F625-ADF9-C9DD7836A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FBDF6A-21DC-881A-88F5-B3986252C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986F91-4C63-DBF1-08D4-495CB5085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1565907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B3AC9-D86C-4884-2726-68D93B29A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E0FFF-7CC1-414C-A7BF-AC30376B8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A62F7-AABB-C84D-6164-6C88C4C62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256BB-CA01-25AA-A4F5-F4D14B4AD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C3931-A784-D78B-1CD0-F9489E769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90449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06B9D-185B-2E54-0CFB-60AF7176F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DB097-3F9E-1988-7878-A201E3E23D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DC427-5C0A-1CA3-8B3C-FE1309B3E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2FAD7-D879-81B1-B48F-656DF8E6A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94E2B1-DDE5-4E35-078D-2B7057AB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E6155-886E-5F54-66EF-153DD5432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221233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EDA3D-CE52-4576-96FD-D5D5F7533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DEF01-B37D-2005-2573-9576D06D1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243C6-6B21-6184-DDCE-968092AF6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6ACA7D-755B-BCC0-FD72-AAF2436EE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725106-5022-347F-5DF0-90760BF14E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96499E-D3F0-03FD-ABDD-A713B93E8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3C789D-0209-D723-CA98-1F2E27F06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83D04D-8F50-B314-984E-026762D4E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43907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F9B30-1906-C44B-85FD-C88454A91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2A1303-58E1-CFBC-172B-2A0EB6FF1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7D84B1-BDBD-CCF4-A81E-73E991553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FAA459-0B23-4CAF-25A4-251ACFA53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1221043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1D4EEA-9B4D-0EB6-0502-FD878D7F5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C20944-1724-4039-A3B9-91D887B6B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00677-2473-75DB-10D6-0640FDBB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126219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7813-E1B9-330B-72B0-FAEB0BA72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BF3204-97AE-ECCB-F711-56D4E4C27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4693F-2CE7-F7A0-5619-368549DF8A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981AC6-3A72-E21A-864E-3AB5B9108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963E2-4FA4-DB7F-C630-7B66BFB99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A89DB-1530-3C7A-D307-3DAFB8F97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074734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BD97-B0A6-6EEF-44F3-493466322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97F99E-5761-D384-6FFA-C3A6DDFE69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890DD-3635-FA58-8100-E646E15802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2A2A1-14D8-20EF-18AB-6368EBDE0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979291-EEB3-5BBC-43E8-E99B5032F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DEE5F-8AC3-729F-E58D-35591BD00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407909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1623">
                <a:lumMod val="99000"/>
              </a:srgbClr>
            </a:gs>
            <a:gs pos="100000">
              <a:srgbClr val="0C3447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F047BA-D1F4-CB87-8EEF-EB4A98802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TZ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69AA2B-7E89-9CAA-67EA-32BA52FDD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TZ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13E50-FF8C-3D0F-7D53-25BB90254E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8C727-07F6-4C9E-BFF9-1AC83C51C1DE}" type="datetimeFigureOut">
              <a:rPr lang="en-TZ" smtClean="0"/>
              <a:t>5/22/23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B89E2-0957-EB0D-5257-3AD3FE0202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08B68-7C14-5B06-9ADC-00C6D3194B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3C5E1-EAEF-44B8-8FB2-C165B37BFE37}" type="slidenum">
              <a:rPr lang="en-TZ" smtClean="0"/>
              <a:t>‹#›</a:t>
            </a:fld>
            <a:endParaRPr lang="en-TZ"/>
          </a:p>
        </p:txBody>
      </p:sp>
      <p:pic>
        <p:nvPicPr>
          <p:cNvPr id="7" name="Picture 6" descr="A picture containing circle, art, symbol&#10;&#10;Description automatically generated">
            <a:extLst>
              <a:ext uri="{FF2B5EF4-FFF2-40B4-BE49-F238E27FC236}">
                <a16:creationId xmlns:a16="http://schemas.microsoft.com/office/drawing/2014/main" id="{B819CCBE-4134-1348-400A-267AB4F2890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175" y="155547"/>
            <a:ext cx="1656987" cy="174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F59EBD87-A4B8-7832-0B88-9BEDFEBB2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2192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B17B02-C227-98D5-C3DD-88E71E8DA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6142" y="2910318"/>
            <a:ext cx="8599715" cy="1037363"/>
          </a:xfrm>
        </p:spPr>
        <p:txBody>
          <a:bodyPr>
            <a:noAutofit/>
          </a:bodyPr>
          <a:lstStyle/>
          <a:p>
            <a:r>
              <a:rPr lang="en-US" sz="80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AI-Health-Coach</a:t>
            </a:r>
            <a:endParaRPr lang="en-TZ" sz="8000" b="1" dirty="0">
              <a:ln w="28575">
                <a:solidFill>
                  <a:schemeClr val="tx1"/>
                </a:solidFill>
              </a:ln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08B9C8-4F63-4D81-7F1C-8DE272F75AB4}"/>
              </a:ext>
            </a:extLst>
          </p:cNvPr>
          <p:cNvSpPr txBox="1"/>
          <p:nvPr/>
        </p:nvSpPr>
        <p:spPr>
          <a:xfrm>
            <a:off x="665154" y="6097936"/>
            <a:ext cx="11526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Distributed Systems Challenge Task By Fabrice Bosshard and Dario Berther</a:t>
            </a:r>
            <a:endParaRPr lang="en-TZ" sz="2400" b="1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2400" b="1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278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BD34D-9F90-EE2C-7306-3ED38EC452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6005" y="2891213"/>
            <a:ext cx="9139989" cy="10755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H" sz="6600" dirty="0"/>
              <a:t>Thanks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3125497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A1623">
                <a:lumMod val="99000"/>
              </a:srgbClr>
            </a:gs>
            <a:gs pos="100000">
              <a:srgbClr val="0C3447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C1290-E923-155A-E710-8AF641D0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T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9C1B1-A8BF-6216-7BD4-4A6CDCDE8A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7136"/>
            <a:ext cx="10515600" cy="42469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Vision</a:t>
            </a:r>
          </a:p>
          <a:p>
            <a:pPr>
              <a:lnSpc>
                <a:spcPct val="150000"/>
              </a:lnSpc>
            </a:pPr>
            <a:r>
              <a:rPr lang="en-US" dirty="0"/>
              <a:t>Architecture</a:t>
            </a:r>
          </a:p>
          <a:p>
            <a:pPr>
              <a:lnSpc>
                <a:spcPct val="150000"/>
              </a:lnSpc>
            </a:pPr>
            <a:r>
              <a:rPr lang="en-US" dirty="0"/>
              <a:t>Application</a:t>
            </a:r>
          </a:p>
          <a:p>
            <a:pPr>
              <a:lnSpc>
                <a:spcPct val="150000"/>
              </a:lnSpc>
            </a:pPr>
            <a:r>
              <a:rPr lang="en-US" dirty="0"/>
              <a:t>Demonstration</a:t>
            </a:r>
          </a:p>
          <a:p>
            <a:pPr>
              <a:lnSpc>
                <a:spcPct val="150000"/>
              </a:lnSpc>
            </a:pPr>
            <a:r>
              <a:rPr lang="en-US" dirty="0"/>
              <a:t>Future Features</a:t>
            </a:r>
          </a:p>
          <a:p>
            <a:pPr marL="0" indent="0">
              <a:buNone/>
            </a:pPr>
            <a:endParaRPr lang="en-TZ" dirty="0"/>
          </a:p>
        </p:txBody>
      </p:sp>
    </p:spTree>
    <p:extLst>
      <p:ext uri="{BB962C8B-B14F-4D97-AF65-F5344CB8AC3E}">
        <p14:creationId xmlns:p14="http://schemas.microsoft.com/office/powerpoint/2010/main" val="1632130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40437-C181-F6AB-9E3D-91F3E32BE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Vision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28E7F-036C-5887-E371-8DC0570532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9454869" cy="4351338"/>
          </a:xfrm>
        </p:spPr>
        <p:txBody>
          <a:bodyPr/>
          <a:lstStyle/>
          <a:p>
            <a:r>
              <a:rPr lang="en-CH" dirty="0"/>
              <a:t>Fitness and Wellbeing</a:t>
            </a:r>
          </a:p>
          <a:p>
            <a:pPr lvl="1"/>
            <a:r>
              <a:rPr lang="en-CH" dirty="0"/>
              <a:t>Meal Planner</a:t>
            </a:r>
          </a:p>
          <a:p>
            <a:pPr lvl="1"/>
            <a:r>
              <a:rPr lang="en-CH" dirty="0"/>
              <a:t>Workout Planner</a:t>
            </a:r>
          </a:p>
          <a:p>
            <a:pPr marL="457200" lvl="1" indent="0">
              <a:buNone/>
            </a:pPr>
            <a:endParaRPr lang="en-CH" dirty="0"/>
          </a:p>
          <a:p>
            <a:pPr marL="457200" lvl="1" indent="0">
              <a:buNone/>
            </a:pPr>
            <a:endParaRPr lang="en-CH" dirty="0"/>
          </a:p>
          <a:p>
            <a:r>
              <a:rPr lang="en-CH" dirty="0"/>
              <a:t>OpenAI API</a:t>
            </a:r>
          </a:p>
          <a:p>
            <a:pPr lvl="1"/>
            <a:r>
              <a:rPr lang="en-CH" dirty="0"/>
              <a:t>Use power of gpt models</a:t>
            </a:r>
          </a:p>
          <a:p>
            <a:pPr lvl="1"/>
            <a:r>
              <a:rPr lang="en-GB" dirty="0"/>
              <a:t>G</a:t>
            </a:r>
            <a:r>
              <a:rPr lang="en-CH" dirty="0"/>
              <a:t>enerate personalised content</a:t>
            </a:r>
          </a:p>
        </p:txBody>
      </p:sp>
      <p:pic>
        <p:nvPicPr>
          <p:cNvPr id="1026" name="Picture 2" descr="&lt;b&gt;OpenAI&lt;/b&gt;: Everything to know about the company behind ChatGPT">
            <a:extLst>
              <a:ext uri="{FF2B5EF4-FFF2-40B4-BE49-F238E27FC236}">
                <a16:creationId xmlns:a16="http://schemas.microsoft.com/office/drawing/2014/main" id="{4C954D5D-C226-806F-B79C-5ABC209A5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413" y="3872835"/>
            <a:ext cx="1769695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27025CC-F55E-A8C5-D4E6-3A7BCE7D9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065" y="3994978"/>
            <a:ext cx="1081278" cy="108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banksodee.co.uk/health/new-to-the-gym-not-a-problem/attachment/workout-planner-printable-9d420749a55058902af745d265a2e509-jpg/">
            <a:extLst>
              <a:ext uri="{FF2B5EF4-FFF2-40B4-BE49-F238E27FC236}">
                <a16:creationId xmlns:a16="http://schemas.microsoft.com/office/drawing/2014/main" id="{6BB5DAED-1D02-313B-5DDC-5F322CA89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597" y="1690688"/>
            <a:ext cx="2216350" cy="154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B87F0CE-9747-36D8-722A-CFD45F22A5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" t="17595" r="4181" b="17663"/>
          <a:stretch/>
        </p:blipFill>
        <p:spPr bwMode="auto">
          <a:xfrm>
            <a:off x="7402884" y="1681694"/>
            <a:ext cx="2216351" cy="156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190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>
            <a:extLst>
              <a:ext uri="{FF2B5EF4-FFF2-40B4-BE49-F238E27FC236}">
                <a16:creationId xmlns:a16="http://schemas.microsoft.com/office/drawing/2014/main" id="{FC1C7F5C-B5A4-CA36-61A2-3C7908A12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2192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raefik - Official Image | Docker Hub">
            <a:extLst>
              <a:ext uri="{FF2B5EF4-FFF2-40B4-BE49-F238E27FC236}">
                <a16:creationId xmlns:a16="http://schemas.microsoft.com/office/drawing/2014/main" id="{3D1B42F6-08FB-0D01-B15E-60887164E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488" y="442409"/>
            <a:ext cx="2198111" cy="219811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8100">
            <a:solidFill>
              <a:srgbClr val="86E8DB"/>
            </a:solidFill>
          </a:ln>
        </p:spPr>
      </p:pic>
      <p:pic>
        <p:nvPicPr>
          <p:cNvPr id="7" name="Picture 16" descr="PostgreSQL – Wikipedia">
            <a:extLst>
              <a:ext uri="{FF2B5EF4-FFF2-40B4-BE49-F238E27FC236}">
                <a16:creationId xmlns:a16="http://schemas.microsoft.com/office/drawing/2014/main" id="{3998C683-7D64-57B1-6D08-832AADE9811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23" t="-5081" r="-10367" b="-6459"/>
          <a:stretch/>
        </p:blipFill>
        <p:spPr bwMode="auto">
          <a:xfrm>
            <a:off x="8906231" y="4162505"/>
            <a:ext cx="2156368" cy="210483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8100">
            <a:solidFill>
              <a:srgbClr val="86E8DB"/>
            </a:solidFill>
          </a:ln>
        </p:spPr>
      </p:pic>
      <p:pic>
        <p:nvPicPr>
          <p:cNvPr id="8" name="Picture 8" descr="Docker – Eine Einführung – proficom GmbH">
            <a:extLst>
              <a:ext uri="{FF2B5EF4-FFF2-40B4-BE49-F238E27FC236}">
                <a16:creationId xmlns:a16="http://schemas.microsoft.com/office/drawing/2014/main" id="{12662B37-4F80-1BB2-4C13-B42E575D51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9" t="8917" r="23436" b="8917"/>
          <a:stretch/>
        </p:blipFill>
        <p:spPr bwMode="auto">
          <a:xfrm>
            <a:off x="1021091" y="4217481"/>
            <a:ext cx="2542903" cy="198291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8100">
            <a:solidFill>
              <a:srgbClr val="86E8DB"/>
            </a:solidFill>
          </a:ln>
        </p:spPr>
      </p:pic>
      <p:pic>
        <p:nvPicPr>
          <p:cNvPr id="6152" name="Picture 8" descr="Blazor — Википедия">
            <a:extLst>
              <a:ext uri="{FF2B5EF4-FFF2-40B4-BE49-F238E27FC236}">
                <a16:creationId xmlns:a16="http://schemas.microsoft.com/office/drawing/2014/main" id="{8BC5B448-E747-EDF4-EFF7-94250B771A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25" t="-2668" r="-4690" b="-4366"/>
          <a:stretch/>
        </p:blipFill>
        <p:spPr bwMode="auto">
          <a:xfrm>
            <a:off x="8800402" y="387432"/>
            <a:ext cx="2368025" cy="230806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8100">
            <a:solidFill>
              <a:srgbClr val="86E8DB"/>
            </a:solidFill>
          </a:ln>
        </p:spPr>
      </p:pic>
    </p:spTree>
    <p:extLst>
      <p:ext uri="{BB962C8B-B14F-4D97-AF65-F5344CB8AC3E}">
        <p14:creationId xmlns:p14="http://schemas.microsoft.com/office/powerpoint/2010/main" val="1720409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screen 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0312B04-9AF8-3E13-7C81-53B5DFC9E1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6" t="793" r="-2619" b="19366"/>
          <a:stretch/>
        </p:blipFill>
        <p:spPr>
          <a:xfrm>
            <a:off x="1132116" y="691243"/>
            <a:ext cx="9437913" cy="547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20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2AE26-4982-683A-CC89-F288596B2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</a:t>
            </a:r>
            <a:endParaRPr lang="en-T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D083F-8BB7-C3EE-75AD-F14FF789DCE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Docker</a:t>
            </a:r>
          </a:p>
          <a:p>
            <a:pPr lvl="1"/>
            <a:r>
              <a:rPr lang="en-US" dirty="0"/>
              <a:t>Docker compose</a:t>
            </a:r>
          </a:p>
          <a:p>
            <a:pPr lvl="1"/>
            <a:r>
              <a:rPr lang="en-US" dirty="0" err="1"/>
              <a:t>Dockerfile</a:t>
            </a:r>
            <a:r>
              <a:rPr lang="en-US" dirty="0"/>
              <a:t> for </a:t>
            </a:r>
            <a:r>
              <a:rPr lang="en-US" dirty="0" err="1"/>
              <a:t>Blazor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err="1"/>
              <a:t>Traefik</a:t>
            </a:r>
            <a:endParaRPr lang="en-US" dirty="0"/>
          </a:p>
          <a:p>
            <a:pPr lvl="1"/>
            <a:r>
              <a:rPr lang="en-US" dirty="0"/>
              <a:t>Startup</a:t>
            </a:r>
          </a:p>
          <a:p>
            <a:pPr lvl="1"/>
            <a:r>
              <a:rPr lang="en-US" dirty="0"/>
              <a:t>HTTP/3</a:t>
            </a:r>
          </a:p>
          <a:p>
            <a:pPr lvl="1"/>
            <a:r>
              <a:rPr lang="en-US" dirty="0"/>
              <a:t>Sticky Sessions &amp; </a:t>
            </a:r>
            <a:r>
              <a:rPr lang="en-US" dirty="0" err="1"/>
              <a:t>WebSockets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A37727-6750-84B0-EAA3-CC1C026A2C0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Blazor</a:t>
            </a:r>
            <a:endParaRPr lang="en-US" dirty="0"/>
          </a:p>
          <a:p>
            <a:pPr lvl="1"/>
            <a:r>
              <a:rPr lang="en-US" dirty="0"/>
              <a:t>Hosting Model (</a:t>
            </a:r>
            <a:r>
              <a:rPr lang="en-US" dirty="0" err="1"/>
              <a:t>Blazor</a:t>
            </a:r>
            <a:r>
              <a:rPr lang="en-US" dirty="0"/>
              <a:t> Server)</a:t>
            </a:r>
          </a:p>
          <a:p>
            <a:pPr lvl="1"/>
            <a:r>
              <a:rPr lang="en-US" dirty="0"/>
              <a:t>C#, .NET Ecosystem</a:t>
            </a:r>
          </a:p>
          <a:p>
            <a:endParaRPr lang="en-US" dirty="0"/>
          </a:p>
          <a:p>
            <a:r>
              <a:rPr lang="en-US" dirty="0"/>
              <a:t>Database</a:t>
            </a:r>
          </a:p>
          <a:p>
            <a:pPr lvl="1"/>
            <a:r>
              <a:rPr lang="en-US" dirty="0"/>
              <a:t>Postgres</a:t>
            </a:r>
          </a:p>
          <a:p>
            <a:pPr lvl="1"/>
            <a:r>
              <a:rPr lang="en-US" dirty="0"/>
              <a:t>Entity Framework</a:t>
            </a:r>
          </a:p>
          <a:p>
            <a:pPr lvl="1"/>
            <a:r>
              <a:rPr lang="en-US" dirty="0"/>
              <a:t>Code First</a:t>
            </a:r>
          </a:p>
          <a:p>
            <a:endParaRPr lang="en-TZ" dirty="0"/>
          </a:p>
        </p:txBody>
      </p:sp>
    </p:spTree>
    <p:extLst>
      <p:ext uri="{BB962C8B-B14F-4D97-AF65-F5344CB8AC3E}">
        <p14:creationId xmlns:p14="http://schemas.microsoft.com/office/powerpoint/2010/main" val="4052880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EF8D-AFB1-8475-38E4-F8B80CE36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</a:t>
            </a:r>
            <a:endParaRPr lang="en-T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F6810-65A3-1CFB-AAB3-B171FEED4A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73336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User Creation</a:t>
            </a:r>
          </a:p>
          <a:p>
            <a:pPr lvl="1"/>
            <a:r>
              <a:rPr lang="en-US" dirty="0">
                <a:cs typeface="Calibri"/>
              </a:rPr>
              <a:t>Important Parameters</a:t>
            </a:r>
          </a:p>
          <a:p>
            <a:pPr lvl="1"/>
            <a:endParaRPr lang="en-US" dirty="0">
              <a:cs typeface="Calibri"/>
            </a:endParaRPr>
          </a:p>
          <a:p>
            <a:pPr lvl="1"/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Routine Creation</a:t>
            </a:r>
          </a:p>
          <a:p>
            <a:pPr lvl="1"/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Routine Type</a:t>
            </a:r>
          </a:p>
          <a:p>
            <a:pPr lvl="1"/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Special Requirements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BDD4FD-A84A-3F9F-EBEE-9D5613B0D8C3}"/>
              </a:ext>
            </a:extLst>
          </p:cNvPr>
          <p:cNvSpPr txBox="1">
            <a:spLocks/>
          </p:cNvSpPr>
          <p:nvPr/>
        </p:nvSpPr>
        <p:spPr>
          <a:xfrm>
            <a:off x="5936129" y="1818653"/>
            <a:ext cx="4733365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865882B-A554-3B1B-FF10-E380F2B4B5BE}"/>
              </a:ext>
            </a:extLst>
          </p:cNvPr>
          <p:cNvSpPr txBox="1">
            <a:spLocks/>
          </p:cNvSpPr>
          <p:nvPr/>
        </p:nvSpPr>
        <p:spPr>
          <a:xfrm>
            <a:off x="6095502" y="1753907"/>
            <a:ext cx="4733365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Calibri"/>
              </a:rPr>
              <a:t>Routine Details</a:t>
            </a:r>
          </a:p>
          <a:p>
            <a:pPr lvl="1"/>
            <a:r>
              <a:rPr lang="en-US" dirty="0">
                <a:cs typeface="Calibri"/>
              </a:rPr>
              <a:t>Week Plan</a:t>
            </a:r>
          </a:p>
          <a:p>
            <a:pPr lvl="1"/>
            <a:r>
              <a:rPr lang="en-US" dirty="0">
                <a:cs typeface="Calibri"/>
              </a:rPr>
              <a:t>Failover</a:t>
            </a:r>
          </a:p>
          <a:p>
            <a:pPr lvl="1"/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GPT 3.5 Turbo</a:t>
            </a:r>
            <a:endParaRPr lang="en-US">
              <a:cs typeface="Calibri" panose="020F0502020204030204"/>
            </a:endParaRPr>
          </a:p>
          <a:p>
            <a:pPr lvl="1"/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Speed</a:t>
            </a:r>
          </a:p>
          <a:p>
            <a:pPr lvl="1"/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Accuracy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OpenAI Framework</a:t>
            </a:r>
          </a:p>
        </p:txBody>
      </p:sp>
    </p:spTree>
    <p:extLst>
      <p:ext uri="{BB962C8B-B14F-4D97-AF65-F5344CB8AC3E}">
        <p14:creationId xmlns:p14="http://schemas.microsoft.com/office/powerpoint/2010/main" val="2848238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89D14-B763-599A-FA1C-502332F64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8024" y="2434198"/>
            <a:ext cx="4835951" cy="1989604"/>
          </a:xfrm>
        </p:spPr>
        <p:txBody>
          <a:bodyPr>
            <a:normAutofit/>
          </a:bodyPr>
          <a:lstStyle/>
          <a:p>
            <a:r>
              <a:rPr lang="en-US" sz="6000" dirty="0"/>
              <a:t>Demonstration</a:t>
            </a:r>
            <a:endParaRPr lang="en-TZ" sz="6000" dirty="0"/>
          </a:p>
        </p:txBody>
      </p:sp>
    </p:spTree>
    <p:extLst>
      <p:ext uri="{BB962C8B-B14F-4D97-AF65-F5344CB8AC3E}">
        <p14:creationId xmlns:p14="http://schemas.microsoft.com/office/powerpoint/2010/main" val="531931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6B385-293B-FA9D-0A17-88E03B1CD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Features</a:t>
            </a:r>
            <a:endParaRPr lang="en-T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110F5-DCD3-B03E-3CDB-CE791B1D56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817882" cy="4351338"/>
          </a:xfrm>
        </p:spPr>
        <p:txBody>
          <a:bodyPr/>
          <a:lstStyle/>
          <a:p>
            <a:r>
              <a:rPr lang="en-US" dirty="0"/>
              <a:t>User Login</a:t>
            </a:r>
          </a:p>
          <a:p>
            <a:pPr lvl="1"/>
            <a:r>
              <a:rPr lang="en-US" dirty="0"/>
              <a:t>.NET Identity Framework</a:t>
            </a:r>
          </a:p>
          <a:p>
            <a:endParaRPr lang="en-US" dirty="0"/>
          </a:p>
          <a:p>
            <a:r>
              <a:rPr lang="en-US" dirty="0"/>
              <a:t>Better filters</a:t>
            </a:r>
          </a:p>
          <a:p>
            <a:pPr lvl="1"/>
            <a:r>
              <a:rPr lang="en-US" dirty="0"/>
              <a:t>Preferences based on previous decisions</a:t>
            </a:r>
          </a:p>
          <a:p>
            <a:pPr lvl="1"/>
            <a:r>
              <a:rPr lang="en-US" dirty="0"/>
              <a:t>Meal sizes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187FDE-7DB6-628E-DE8A-07806D938089}"/>
              </a:ext>
            </a:extLst>
          </p:cNvPr>
          <p:cNvSpPr txBox="1">
            <a:spLocks/>
          </p:cNvSpPr>
          <p:nvPr/>
        </p:nvSpPr>
        <p:spPr>
          <a:xfrm>
            <a:off x="6096000" y="1825625"/>
            <a:ext cx="481788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Security</a:t>
            </a:r>
          </a:p>
          <a:p>
            <a:pPr lvl="1"/>
            <a:r>
              <a:rPr lang="en-US" dirty="0"/>
              <a:t>SSL Termination</a:t>
            </a:r>
          </a:p>
          <a:p>
            <a:endParaRPr lang="en-US" dirty="0"/>
          </a:p>
          <a:p>
            <a:r>
              <a:rPr lang="en-US" dirty="0"/>
              <a:t>Newer AI models</a:t>
            </a:r>
          </a:p>
          <a:p>
            <a:pPr lvl="1"/>
            <a:r>
              <a:rPr lang="en-US" dirty="0"/>
              <a:t>Better consistency</a:t>
            </a:r>
          </a:p>
          <a:p>
            <a:pPr lvl="1"/>
            <a:r>
              <a:rPr lang="en-US" dirty="0"/>
              <a:t>Bigger input and output sizes</a:t>
            </a:r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965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f254064-dd95-42d7-a86a-eae6450f490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9CBC62B8855FB45AB7BA5BA662FDD3C" ma:contentTypeVersion="12" ma:contentTypeDescription="Ein neues Dokument erstellen." ma:contentTypeScope="" ma:versionID="30cfe5673bba63f3f5c9e655aa666625">
  <xsd:schema xmlns:xsd="http://www.w3.org/2001/XMLSchema" xmlns:xs="http://www.w3.org/2001/XMLSchema" xmlns:p="http://schemas.microsoft.com/office/2006/metadata/properties" xmlns:ns3="e6bd880b-b169-4611-9b36-a66a65f40754" xmlns:ns4="8f254064-dd95-42d7-a86a-eae6450f4904" targetNamespace="http://schemas.microsoft.com/office/2006/metadata/properties" ma:root="true" ma:fieldsID="bf8bbaed657cb5207246f12860cb9cc7" ns3:_="" ns4:_="">
    <xsd:import namespace="e6bd880b-b169-4611-9b36-a66a65f40754"/>
    <xsd:import namespace="8f254064-dd95-42d7-a86a-eae6450f490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d880b-b169-4611-9b36-a66a65f4075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254064-dd95-42d7-a86a-eae6450f49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C619AA-2866-4B2C-8BF9-199AEAAE6C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EFE0E3-48D0-494C-B4EB-9A7050CD1976}">
  <ds:schemaRefs>
    <ds:schemaRef ds:uri="8f254064-dd95-42d7-a86a-eae6450f4904"/>
    <ds:schemaRef ds:uri="e6bd880b-b169-4611-9b36-a66a65f4075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2A8B79-9C4E-442B-9C49-B4679F410742}">
  <ds:schemaRefs>
    <ds:schemaRef ds:uri="8f254064-dd95-42d7-a86a-eae6450f4904"/>
    <ds:schemaRef ds:uri="e6bd880b-b169-4611-9b36-a66a65f4075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207</Words>
  <Application>Microsoft Macintosh PowerPoint</Application>
  <PresentationFormat>Widescreen</PresentationFormat>
  <Paragraphs>74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Inter</vt:lpstr>
      <vt:lpstr>Segoe UI</vt:lpstr>
      <vt:lpstr>Office Theme</vt:lpstr>
      <vt:lpstr>AI-Health-Coach</vt:lpstr>
      <vt:lpstr>Agenda</vt:lpstr>
      <vt:lpstr>Vision</vt:lpstr>
      <vt:lpstr>PowerPoint Presentation</vt:lpstr>
      <vt:lpstr>PowerPoint Presentation</vt:lpstr>
      <vt:lpstr>Architecture</vt:lpstr>
      <vt:lpstr>Application</vt:lpstr>
      <vt:lpstr>Demonstration</vt:lpstr>
      <vt:lpstr>Future Features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AI-Health-Coach</dc:title>
  <dc:creator>Dario Berther</dc:creator>
  <cp:lastModifiedBy>Dario Berther</cp:lastModifiedBy>
  <cp:revision>2</cp:revision>
  <dcterms:created xsi:type="dcterms:W3CDTF">2023-05-17T15:42:20Z</dcterms:created>
  <dcterms:modified xsi:type="dcterms:W3CDTF">2023-05-22T13:52:38Z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0x010100E9CBC62B8855FB45AB7BA5BA662FDD3C</vt:lpwstr>
  </property>
</Properties>
</file>