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1"/>
  </p:sldMasterIdLst>
  <p:notesMasterIdLst>
    <p:notesMasterId r:id="rId13"/>
  </p:notesMasterIdLst>
  <p:handoutMasterIdLst>
    <p:handoutMasterId r:id="rId14"/>
  </p:handoutMasterIdLst>
  <p:sldIdLst>
    <p:sldId id="288" r:id="rId2"/>
    <p:sldId id="321" r:id="rId3"/>
    <p:sldId id="324" r:id="rId4"/>
    <p:sldId id="334" r:id="rId5"/>
    <p:sldId id="335" r:id="rId6"/>
    <p:sldId id="332" r:id="rId7"/>
    <p:sldId id="336" r:id="rId8"/>
    <p:sldId id="337" r:id="rId9"/>
    <p:sldId id="328" r:id="rId10"/>
    <p:sldId id="325" r:id="rId11"/>
    <p:sldId id="339" r:id="rId12"/>
  </p:sldIdLst>
  <p:sldSz cx="12198350" cy="6858000"/>
  <p:notesSz cx="6811963" cy="9942513"/>
  <p:defaultTextStyle>
    <a:defPPr>
      <a:defRPr lang="de-DE"/>
    </a:defPPr>
    <a:lvl1pPr marL="0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6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535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30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7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805295-0D87-4B51-91E3-6E4066DC027E}" v="74" dt="2022-05-16T09:09:05.062"/>
  </p1510:revLst>
</p1510:revInfo>
</file>

<file path=ppt/tableStyles.xml><?xml version="1.0" encoding="utf-8"?>
<a:tblStyleLst xmlns:a="http://schemas.openxmlformats.org/drawingml/2006/main" def="{CA20E951-F767-40FB-8981-BDCADE0C3650}">
  <a:tblStyle styleId="{CA20E951-F767-40FB-8981-BDCADE0C3650}" styleName="OST Tabelle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rgbClr val="56276D"/>
              </a:solidFill>
            </a:ln>
          </a:left>
          <a:right>
            <a:ln w="28575" cmpd="sng">
              <a:solidFill>
                <a:srgbClr val="56276D"/>
              </a:solidFill>
            </a:ln>
          </a:right>
          <a:top>
            <a:ln w="28575" cmpd="sng">
              <a:solidFill>
                <a:srgbClr val="56276D"/>
              </a:solidFill>
            </a:ln>
          </a:top>
          <a:bottom>
            <a:ln w="28575" cmpd="sng">
              <a:solidFill>
                <a:srgbClr val="56276D"/>
              </a:solidFill>
            </a:ln>
          </a:bottom>
          <a:insideH>
            <a:ln w="28575" cmpd="sng">
              <a:solidFill>
                <a:srgbClr val="56276D"/>
              </a:solidFill>
            </a:ln>
          </a:insideH>
          <a:insideV>
            <a:ln w="28575" cmpd="sng">
              <a:solidFill>
                <a:srgbClr val="56276D"/>
              </a:solidFill>
            </a:ln>
          </a:insideV>
        </a:tcBdr>
        <a:fill>
          <a:noFill/>
        </a:fill>
      </a:tcStyle>
    </a:wholeTbl>
    <a:firstCol>
      <a:tcTxStyle b="on">
        <a:fontRef idx="minor"/>
        <a:srgbClr val="000000"/>
      </a:tcTxStyle>
      <a:tcStyle>
        <a:tcBdr/>
        <a:fill>
          <a:noFill/>
        </a:fill>
      </a:tcStyle>
    </a:firstCol>
    <a:firstRow>
      <a:tcTxStyle b="on">
        <a:fontRef idx="minor"/>
        <a:srgbClr val="000000"/>
      </a:tcTxStyle>
      <a:tcStyle>
        <a:tcBdr/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8" autoAdjust="0"/>
    <p:restoredTop sz="95033" autoAdjust="0"/>
  </p:normalViewPr>
  <p:slideViewPr>
    <p:cSldViewPr snapToGrid="0" snapToObjects="1">
      <p:cViewPr varScale="1">
        <p:scale>
          <a:sx n="82" d="100"/>
          <a:sy n="82" d="100"/>
        </p:scale>
        <p:origin x="720" y="72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1" d="100"/>
          <a:sy n="101" d="100"/>
        </p:scale>
        <p:origin x="3533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E594-98F6-3A40-9CB1-890EFD882430}" type="datetimeFigureOut">
              <a:rPr lang="de-DE" smtClean="0"/>
              <a:t>22.05.2023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8F55-2519-6F41-91E3-24F0254F6F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058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A80C-0032-A04F-8DC3-1D9FA424B670}" type="datetimeFigureOut">
              <a:rPr lang="de-DE" smtClean="0"/>
              <a:t>22.05.2023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781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197" y="4722694"/>
            <a:ext cx="544957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8BABC-F464-1C42-81DA-2E65C84DE5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02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176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8BABC-F464-1C42-81DA-2E65C84DE5D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084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mas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" y="0"/>
            <a:ext cx="1219835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3975404" y="679931"/>
            <a:ext cx="8222947" cy="6187327"/>
          </a:xfrm>
          <a:custGeom>
            <a:avLst/>
            <a:gdLst>
              <a:gd name="connsiteX0" fmla="*/ 5924544 w 8222947"/>
              <a:gd name="connsiteY0" fmla="*/ 885 h 6187327"/>
              <a:gd name="connsiteX1" fmla="*/ 6308590 w 8222947"/>
              <a:gd name="connsiteY1" fmla="*/ 41571 h 6187327"/>
              <a:gd name="connsiteX2" fmla="*/ 8006972 w 8222947"/>
              <a:gd name="connsiteY2" fmla="*/ 1782211 h 6187327"/>
              <a:gd name="connsiteX3" fmla="*/ 8214187 w 8222947"/>
              <a:gd name="connsiteY3" fmla="*/ 2329511 h 6187327"/>
              <a:gd name="connsiteX4" fmla="*/ 8222947 w 8222947"/>
              <a:gd name="connsiteY4" fmla="*/ 2362752 h 6187327"/>
              <a:gd name="connsiteX5" fmla="*/ 8222947 w 8222947"/>
              <a:gd name="connsiteY5" fmla="*/ 4688892 h 6187327"/>
              <a:gd name="connsiteX6" fmla="*/ 8207914 w 8222947"/>
              <a:gd name="connsiteY6" fmla="*/ 4742881 h 6187327"/>
              <a:gd name="connsiteX7" fmla="*/ 7556423 w 8222947"/>
              <a:gd name="connsiteY7" fmla="*/ 6028617 h 6187327"/>
              <a:gd name="connsiteX8" fmla="*/ 7425161 w 8222947"/>
              <a:gd name="connsiteY8" fmla="*/ 6187327 h 6187327"/>
              <a:gd name="connsiteX9" fmla="*/ 1006577 w 8222947"/>
              <a:gd name="connsiteY9" fmla="*/ 6187327 h 6187327"/>
              <a:gd name="connsiteX10" fmla="*/ 850964 w 8222947"/>
              <a:gd name="connsiteY10" fmla="*/ 5995980 h 6187327"/>
              <a:gd name="connsiteX11" fmla="*/ 422250 w 8222947"/>
              <a:gd name="connsiteY11" fmla="*/ 5267019 h 6187327"/>
              <a:gd name="connsiteX12" fmla="*/ 142610 w 8222947"/>
              <a:gd name="connsiteY12" fmla="*/ 2830055 h 6187327"/>
              <a:gd name="connsiteX13" fmla="*/ 3539677 w 8222947"/>
              <a:gd name="connsiteY13" fmla="*/ 2265216 h 6187327"/>
              <a:gd name="connsiteX14" fmla="*/ 5924544 w 8222947"/>
              <a:gd name="connsiteY14" fmla="*/ 885 h 61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22947" h="6187327">
                <a:moveTo>
                  <a:pt x="5924544" y="885"/>
                </a:moveTo>
                <a:cubicBezTo>
                  <a:pt x="6041007" y="-3625"/>
                  <a:pt x="6168271" y="8957"/>
                  <a:pt x="6308590" y="41571"/>
                </a:cubicBezTo>
                <a:cubicBezTo>
                  <a:pt x="6952725" y="190142"/>
                  <a:pt x="7634399" y="972436"/>
                  <a:pt x="8006972" y="1782211"/>
                </a:cubicBezTo>
                <a:cubicBezTo>
                  <a:pt x="8089782" y="1962218"/>
                  <a:pt x="8158705" y="2145053"/>
                  <a:pt x="8214187" y="2329511"/>
                </a:cubicBezTo>
                <a:lnTo>
                  <a:pt x="8222947" y="2362752"/>
                </a:lnTo>
                <a:lnTo>
                  <a:pt x="8222947" y="4688892"/>
                </a:lnTo>
                <a:lnTo>
                  <a:pt x="8207914" y="4742881"/>
                </a:lnTo>
                <a:cubicBezTo>
                  <a:pt x="8067235" y="5203851"/>
                  <a:pt x="7847382" y="5639692"/>
                  <a:pt x="7556423" y="6028617"/>
                </a:cubicBezTo>
                <a:lnTo>
                  <a:pt x="7425161" y="6187327"/>
                </a:lnTo>
                <a:lnTo>
                  <a:pt x="1006577" y="6187327"/>
                </a:lnTo>
                <a:lnTo>
                  <a:pt x="850964" y="5995980"/>
                </a:lnTo>
                <a:cubicBezTo>
                  <a:pt x="686863" y="5772304"/>
                  <a:pt x="542722" y="5528860"/>
                  <a:pt x="422250" y="5267019"/>
                </a:cubicBezTo>
                <a:cubicBezTo>
                  <a:pt x="50312" y="4458802"/>
                  <a:pt x="-155418" y="3502075"/>
                  <a:pt x="142610" y="2830055"/>
                </a:cubicBezTo>
                <a:cubicBezTo>
                  <a:pt x="788131" y="1375996"/>
                  <a:pt x="2271479" y="2908304"/>
                  <a:pt x="3539677" y="2265216"/>
                </a:cubicBezTo>
                <a:cubicBezTo>
                  <a:pt x="4682264" y="1685095"/>
                  <a:pt x="4798738" y="44473"/>
                  <a:pt x="5924544" y="885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 dirty="0">
              <a:solidFill>
                <a:schemeClr val="tx1"/>
              </a:solidFill>
            </a:endParaRPr>
          </a:p>
        </p:txBody>
      </p:sp>
      <p:sp>
        <p:nvSpPr>
          <p:cNvPr id="12" name="Freihandform 11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>
              <a:gd name="connsiteX0" fmla="*/ 4854063 w 6552531"/>
              <a:gd name="connsiteY0" fmla="*/ 7 h 4947333"/>
              <a:gd name="connsiteX1" fmla="*/ 5071206 w 6552531"/>
              <a:gd name="connsiteY1" fmla="*/ 27731 h 4947333"/>
              <a:gd name="connsiteX2" fmla="*/ 6551503 w 6552531"/>
              <a:gd name="connsiteY2" fmla="*/ 1809287 h 4947333"/>
              <a:gd name="connsiteX3" fmla="*/ 6552531 w 6552531"/>
              <a:gd name="connsiteY3" fmla="*/ 1812764 h 4947333"/>
              <a:gd name="connsiteX4" fmla="*/ 6552531 w 6552531"/>
              <a:gd name="connsiteY4" fmla="*/ 3922236 h 4947333"/>
              <a:gd name="connsiteX5" fmla="*/ 6508354 w 6552531"/>
              <a:gd name="connsiteY5" fmla="*/ 4056281 h 4947333"/>
              <a:gd name="connsiteX6" fmla="*/ 6167266 w 6552531"/>
              <a:gd name="connsiteY6" fmla="*/ 4753897 h 4947333"/>
              <a:gd name="connsiteX7" fmla="*/ 6033717 w 6552531"/>
              <a:gd name="connsiteY7" fmla="*/ 4947333 h 4947333"/>
              <a:gd name="connsiteX8" fmla="*/ 688221 w 6552531"/>
              <a:gd name="connsiteY8" fmla="*/ 4947333 h 4947333"/>
              <a:gd name="connsiteX9" fmla="*/ 669155 w 6552531"/>
              <a:gd name="connsiteY9" fmla="*/ 4921952 h 4947333"/>
              <a:gd name="connsiteX10" fmla="*/ 159446 w 6552531"/>
              <a:gd name="connsiteY10" fmla="*/ 3896401 h 4947333"/>
              <a:gd name="connsiteX11" fmla="*/ 44617 w 6552531"/>
              <a:gd name="connsiteY11" fmla="*/ 3440846 h 4947333"/>
              <a:gd name="connsiteX12" fmla="*/ 40529 w 6552531"/>
              <a:gd name="connsiteY12" fmla="*/ 3406626 h 4947333"/>
              <a:gd name="connsiteX13" fmla="*/ 39476 w 6552531"/>
              <a:gd name="connsiteY13" fmla="*/ 3401514 h 4947333"/>
              <a:gd name="connsiteX14" fmla="*/ 482859 w 6552531"/>
              <a:gd name="connsiteY14" fmla="*/ 1876033 h 4947333"/>
              <a:gd name="connsiteX15" fmla="*/ 896951 w 6552531"/>
              <a:gd name="connsiteY15" fmla="*/ 1759366 h 4947333"/>
              <a:gd name="connsiteX16" fmla="*/ 1369778 w 6552531"/>
              <a:gd name="connsiteY16" fmla="*/ 1839493 h 4947333"/>
              <a:gd name="connsiteX17" fmla="*/ 1408346 w 6552531"/>
              <a:gd name="connsiteY17" fmla="*/ 1854656 h 4947333"/>
              <a:gd name="connsiteX18" fmla="*/ 1515289 w 6552531"/>
              <a:gd name="connsiteY18" fmla="*/ 1876395 h 4947333"/>
              <a:gd name="connsiteX19" fmla="*/ 2860708 w 6552531"/>
              <a:gd name="connsiteY19" fmla="*/ 1855646 h 4947333"/>
              <a:gd name="connsiteX20" fmla="*/ 3877062 w 6552531"/>
              <a:gd name="connsiteY20" fmla="*/ 691198 h 4947333"/>
              <a:gd name="connsiteX21" fmla="*/ 4633989 w 6552531"/>
              <a:gd name="connsiteY21" fmla="*/ 13545 h 4947333"/>
              <a:gd name="connsiteX22" fmla="*/ 4683323 w 6552531"/>
              <a:gd name="connsiteY22" fmla="*/ 9490 h 4947333"/>
              <a:gd name="connsiteX23" fmla="*/ 4720135 w 6552531"/>
              <a:gd name="connsiteY23" fmla="*/ 11657 h 4947333"/>
              <a:gd name="connsiteX24" fmla="*/ 4746809 w 6552531"/>
              <a:gd name="connsiteY24" fmla="*/ 6469 h 4947333"/>
              <a:gd name="connsiteX25" fmla="*/ 4854063 w 6552531"/>
              <a:gd name="connsiteY25" fmla="*/ 7 h 49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52531" h="4947333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38700" y="3239457"/>
            <a:ext cx="6790944" cy="1097269"/>
          </a:xfrm>
        </p:spPr>
        <p:txBody>
          <a:bodyPr lIns="0" tIns="0" bIns="0" anchor="b">
            <a:normAutofit/>
          </a:bodyPr>
          <a:lstStyle>
            <a:lvl1pPr>
              <a:lnSpc>
                <a:spcPct val="10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6177" y="1533510"/>
            <a:ext cx="2691819" cy="126438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833464" y="5641975"/>
            <a:ext cx="1445099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1200">
                <a:latin typeface="+mn-lt"/>
              </a:defRPr>
            </a:lvl1pPr>
          </a:lstStyle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9B772D-4EEB-40F5-B989-5B158C414958}"/>
              </a:ext>
            </a:extLst>
          </p:cNvPr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38699" y="6200774"/>
            <a:ext cx="5541757" cy="42134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38700" y="4410388"/>
            <a:ext cx="6790944" cy="86030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9" name="Textplatzhalt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833464" y="5342714"/>
            <a:ext cx="5546993" cy="184666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+mn-lt"/>
              </a:defRPr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</p:spTree>
    <p:extLst>
      <p:ext uri="{BB962C8B-B14F-4D97-AF65-F5344CB8AC3E}">
        <p14:creationId xmlns:p14="http://schemas.microsoft.com/office/powerpoint/2010/main" val="324459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7335">
          <p15:clr>
            <a:srgbClr val="FBAE40"/>
          </p15:clr>
        </p15:guide>
        <p15:guide id="3" pos="304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2476660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84216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</p:spTree>
    <p:extLst>
      <p:ext uri="{BB962C8B-B14F-4D97-AF65-F5344CB8AC3E}">
        <p14:creationId xmlns:p14="http://schemas.microsoft.com/office/powerpoint/2010/main" val="110612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F2D6CD5-EBD8-4E95-8859-83C8D04B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1804" y="5947634"/>
            <a:ext cx="1558409" cy="732008"/>
          </a:xfrm>
          <a:prstGeom prst="rect">
            <a:avLst/>
          </a:prstGeom>
        </p:spPr>
      </p:pic>
      <p:sp>
        <p:nvSpPr>
          <p:cNvPr id="14" name="Bildplatzhalter 13" descr="Hier Titelbild einfügen" title="Titelbild">
            <a:extLst>
              <a:ext uri="{FF2B5EF4-FFF2-40B4-BE49-F238E27FC236}">
                <a16:creationId xmlns:a16="http://schemas.microsoft.com/office/drawing/2014/main" id="{1DE6A71F-9A5B-4F1D-A226-20EDC05C37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bg2"/>
          </a:solidFill>
        </p:spPr>
        <p:txBody>
          <a:bodyPr lIns="216000" tIns="108000" anchor="t" anchorCtr="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Tipp: Zuerst das Bild einfügen (über das Bild-Icon), dann den Titel eingeben.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38531" y="3427353"/>
            <a:ext cx="5957391" cy="797311"/>
          </a:xfrm>
          <a:solidFill>
            <a:srgbClr val="FFFFFF">
              <a:alpha val="80000"/>
            </a:srgbClr>
          </a:solidFill>
        </p:spPr>
        <p:txBody>
          <a:bodyPr wrap="square" lIns="108000" tIns="72000" rIns="108000" bIns="108000" anchor="b" anchorCtr="0">
            <a:spAutoFit/>
          </a:bodyPr>
          <a:lstStyle>
            <a:lvl1pPr algn="l">
              <a:lnSpc>
                <a:spcPct val="100000"/>
              </a:lnSpc>
              <a:defRPr sz="4000" b="1" baseline="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Überschrift Titelfolie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329363" y="6453187"/>
            <a:ext cx="3377345" cy="179387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8043DE-5E81-43FD-995B-4B17DF0265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</p:spPr>
        <p:txBody>
          <a:bodyPr wrap="square" lIns="108000" tIns="72000" rIns="108000" bIns="108000" anchor="t" anchorCtr="0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329363" y="5949950"/>
            <a:ext cx="3365053" cy="5032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Vorname Nachname</a:t>
            </a:r>
          </a:p>
        </p:txBody>
      </p:sp>
      <p:sp>
        <p:nvSpPr>
          <p:cNvPr id="10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450" y="5949950"/>
            <a:ext cx="4532081" cy="6477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de-CH" dirty="0"/>
              <a:t>Departement / Abteilung</a:t>
            </a:r>
          </a:p>
        </p:txBody>
      </p:sp>
    </p:spTree>
    <p:extLst>
      <p:ext uri="{BB962C8B-B14F-4D97-AF65-F5344CB8AC3E}">
        <p14:creationId xmlns:p14="http://schemas.microsoft.com/office/powerpoint/2010/main" val="204462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8" pos="5223">
          <p15:clr>
            <a:srgbClr val="FBAE40"/>
          </p15:clr>
        </p15:guide>
        <p15:guide id="9" orient="horz" pos="3748">
          <p15:clr>
            <a:srgbClr val="FBAE40"/>
          </p15:clr>
        </p15:guide>
        <p15:guide id="10" pos="336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53641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 baseline="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6050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110537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de-DE" dirty="0"/>
              <a:t>Titel Abschnittsfolie</a:t>
            </a:r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02190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</p:spPr>
        <p:txBody>
          <a:bodyPr numCol="2" spcCol="288000">
            <a:normAutofit/>
          </a:bodyPr>
          <a:lstStyle>
            <a:lvl1pPr marL="342900" marR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 sz="2000" baseline="0"/>
            </a:lvl1pPr>
            <a:lvl2pPr marL="360363" indent="-360363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SzPct val="120000"/>
              <a:buFontTx/>
              <a:buBlip>
                <a:blip r:embed="rId2"/>
              </a:buBlip>
              <a:defRPr sz="2000" b="1" baseline="0"/>
            </a:lvl2pPr>
            <a:lvl3pPr marL="628650" indent="-2682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aseline="0"/>
            </a:lvl3pPr>
            <a:lvl4pPr marL="895350" indent="-206375">
              <a:spcBef>
                <a:spcPts val="400"/>
              </a:spcBef>
              <a:spcAft>
                <a:spcPts val="0"/>
              </a:spcAft>
              <a:defRPr/>
            </a:lvl4pPr>
            <a:lvl5pPr marL="1163638" indent="-230188">
              <a:spcBef>
                <a:spcPts val="4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Thema 1 [Ebene 1]</a:t>
            </a:r>
          </a:p>
          <a:p>
            <a:pPr lvl="1"/>
            <a:r>
              <a:rPr lang="de-DE" dirty="0"/>
              <a:t>Thema 2 aktiv [Ebene 2]</a:t>
            </a:r>
          </a:p>
          <a:p>
            <a:pPr lvl="2"/>
            <a:r>
              <a:rPr lang="de-DE" dirty="0"/>
              <a:t>Unterthema 1 [Ebene 3]</a:t>
            </a:r>
          </a:p>
          <a:p>
            <a:pPr lvl="2"/>
            <a:r>
              <a:rPr lang="de-DE" dirty="0"/>
              <a:t>Unterthema 2 [Ebene 3]</a:t>
            </a:r>
          </a:p>
          <a:p>
            <a:pPr marL="342900" marR="0" lvl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Thema 3 [Ebene 1]</a:t>
            </a:r>
          </a:p>
          <a:p>
            <a:pPr lvl="0"/>
            <a:endParaRPr lang="de-DE" dirty="0"/>
          </a:p>
          <a:p>
            <a:pPr lvl="2"/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CH"/>
              <a:t>TG 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806450" y="333376"/>
            <a:ext cx="11053763" cy="287337"/>
          </a:xfrm>
        </p:spPr>
        <p:txBody>
          <a:bodyPr/>
          <a:lstStyle>
            <a:lvl1pPr>
              <a:defRPr lang="de-DE" sz="20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Agenda-Titel eingeben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3043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1"/>
          </p:nvPr>
        </p:nvSpPr>
        <p:spPr>
          <a:xfrm>
            <a:off x="806450" y="1449388"/>
            <a:ext cx="11053763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</p:spTree>
    <p:extLst>
      <p:ext uri="{BB962C8B-B14F-4D97-AF65-F5344CB8AC3E}">
        <p14:creationId xmlns:p14="http://schemas.microsoft.com/office/powerpoint/2010/main" val="1933275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Inhaltsplatzhalter 6"/>
          <p:cNvSpPr>
            <a:spLocks noGrp="1"/>
          </p:cNvSpPr>
          <p:nvPr>
            <p:ph sz="quarter" idx="27"/>
          </p:nvPr>
        </p:nvSpPr>
        <p:spPr>
          <a:xfrm>
            <a:off x="6496050" y="1449388"/>
            <a:ext cx="5364163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685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4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25"/>
          </p:nvPr>
        </p:nvSpPr>
        <p:spPr>
          <a:xfrm>
            <a:off x="806450" y="1881188"/>
            <a:ext cx="5364163" cy="43195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4"/>
          <p:cNvSpPr>
            <a:spLocks noGrp="1"/>
          </p:cNvSpPr>
          <p:nvPr>
            <p:ph sz="quarter" idx="26"/>
          </p:nvPr>
        </p:nvSpPr>
        <p:spPr>
          <a:xfrm>
            <a:off x="6494463" y="1881188"/>
            <a:ext cx="5364163" cy="43195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24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de-CH" dirty="0"/>
              <a:t>Bild über das Bild-Icon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6337301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 dirty="0"/>
              <a:t>Thema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2290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platzhalter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de-DE" dirty="0"/>
              <a:t>Titel Inhaltsfolie einzeilig</a:t>
            </a:r>
            <a:endParaRPr lang="de-CH" dirty="0"/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CCF8EB6-970F-4B91-8E46-5B6411EAA2E4}"/>
              </a:ext>
            </a:extLst>
          </p:cNvPr>
          <p:cNvCxnSpPr>
            <a:cxnSpLocks/>
          </p:cNvCxnSpPr>
          <p:nvPr/>
        </p:nvCxnSpPr>
        <p:spPr>
          <a:xfrm>
            <a:off x="802958" y="6454845"/>
            <a:ext cx="5875" cy="40315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atumsplatzhalter 2">
            <a:extLst>
              <a:ext uri="{FF2B5EF4-FFF2-40B4-BE49-F238E27FC236}">
                <a16:creationId xmlns:a16="http://schemas.microsoft.com/office/drawing/2014/main" id="{DD859570-9479-4CD6-9E5E-B8BCB591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/>
            </a:lvl1pPr>
          </a:lstStyle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52" name="Fußzeilenplatzhalter 3">
            <a:extLst>
              <a:ext uri="{FF2B5EF4-FFF2-40B4-BE49-F238E27FC236}">
                <a16:creationId xmlns:a16="http://schemas.microsoft.com/office/drawing/2014/main" id="{2A1BCD4E-392B-40D0-9259-9419E7635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</p:spPr>
        <p:txBody>
          <a:bodyPr lIns="108000" tIns="0" rIns="0" bIns="0"/>
          <a:lstStyle>
            <a:lvl1pPr algn="l">
              <a:defRPr sz="1200"/>
            </a:lvl1pPr>
          </a:lstStyle>
          <a:p>
            <a:r>
              <a:rPr lang="de-CH"/>
              <a:t>TG </a:t>
            </a:r>
            <a:endParaRPr lang="de-CH" dirty="0"/>
          </a:p>
        </p:txBody>
      </p:sp>
      <p:sp>
        <p:nvSpPr>
          <p:cNvPr id="53" name="Foliennummernplatzhalter 4">
            <a:extLst>
              <a:ext uri="{FF2B5EF4-FFF2-40B4-BE49-F238E27FC236}">
                <a16:creationId xmlns:a16="http://schemas.microsoft.com/office/drawing/2014/main" id="{F6E723C3-915C-402C-9570-E97A66A84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8996" y="6453187"/>
            <a:ext cx="537454" cy="179387"/>
          </a:xfrm>
          <a:prstGeom prst="rect">
            <a:avLst/>
          </a:prstGeom>
        </p:spPr>
        <p:txBody>
          <a:bodyPr lIns="0" tIns="0" rIns="108000" bIns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EAC321B-7500-4259-A00F-915439A35E15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Erste Ebene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4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672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/>
  <p:txStyles>
    <p:titleStyle>
      <a:lvl1pPr algn="l" defTabSz="609768" rtl="0" eaLnBrk="1" latinLnBrk="0" hangingPunct="1">
        <a:lnSpc>
          <a:spcPct val="120000"/>
        </a:lnSpc>
        <a:spcBef>
          <a:spcPct val="0"/>
        </a:spcBef>
        <a:buNone/>
        <a:defRPr sz="32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609768" rtl="0" eaLnBrk="1" latinLnBrk="0" hangingPunct="1">
        <a:spcBef>
          <a:spcPts val="18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609768" rtl="0" eaLnBrk="1" latinLnBrk="0" hangingPunct="1">
        <a:spcBef>
          <a:spcPts val="1200"/>
        </a:spcBef>
        <a:buClr>
          <a:schemeClr val="tx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609768" rtl="0" eaLnBrk="1" latinLnBrk="0" hangingPunct="1">
        <a:spcBef>
          <a:spcPts val="1000"/>
        </a:spcBef>
        <a:buSzPct val="9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609768" rtl="0" eaLnBrk="1" latinLnBrk="0" hangingPunct="1"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marR="0" indent="-252000" algn="l" defTabSz="609768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Tx/>
        <a:buSzTx/>
        <a:buFont typeface="Symbol" panose="05050102010706020507" pitchFamily="18" charset="2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61118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60976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508">
          <p15:clr>
            <a:srgbClr val="547EBF"/>
          </p15:clr>
        </p15:guide>
        <p15:guide id="7" pos="7471">
          <p15:clr>
            <a:srgbClr val="547EBF"/>
          </p15:clr>
        </p15:guide>
        <p15:guide id="8" orient="horz" pos="210">
          <p15:clr>
            <a:srgbClr val="547EBF"/>
          </p15:clr>
        </p15:guide>
        <p15:guide id="9" orient="horz" pos="4065">
          <p15:clr>
            <a:srgbClr val="C35EA4"/>
          </p15:clr>
        </p15:guide>
        <p15:guide id="10" orient="horz" pos="4156" userDrawn="1">
          <p15:clr>
            <a:srgbClr val="547EBF"/>
          </p15:clr>
        </p15:guide>
        <p15:guide id="12" orient="horz" pos="391">
          <p15:clr>
            <a:srgbClr val="C35EA4"/>
          </p15:clr>
        </p15:guide>
        <p15:guide id="13" orient="horz" pos="913">
          <p15:clr>
            <a:srgbClr val="C35EA4"/>
          </p15:clr>
        </p15:guide>
        <p15:guide id="14" orient="horz" pos="3906">
          <p15:clr>
            <a:srgbClr val="C35EA4"/>
          </p15:clr>
        </p15:guide>
        <p15:guide id="15" pos="3987">
          <p15:clr>
            <a:srgbClr val="9FCC3B"/>
          </p15:clr>
        </p15:guide>
        <p15:guide id="16" pos="4091">
          <p15:clr>
            <a:srgbClr val="C35EA4"/>
          </p15:clr>
        </p15:guide>
        <p15:guide id="17" pos="3887">
          <p15:clr>
            <a:srgbClr val="C35EA4"/>
          </p15:clr>
        </p15:guide>
        <p15:guide id="18" orient="horz" pos="867">
          <p15:clr>
            <a:srgbClr val="C35EA4"/>
          </p15:clr>
        </p15:guide>
        <p15:guide id="19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Activities in Zurich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CH" dirty="0"/>
              <a:t>Informatik FS23</a:t>
            </a:r>
            <a:br>
              <a:rPr lang="de-CH" dirty="0"/>
            </a:br>
            <a:r>
              <a:rPr lang="de-CH" dirty="0"/>
              <a:t>Distributed Systems – Thomas Bocek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Challenge Task FS23</a:t>
            </a:r>
            <a:endParaRPr lang="de-CH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Lukas Gächter, Anian Gabathuler</a:t>
            </a:r>
            <a:endParaRPr lang="de-CH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dirty="0"/>
              <a:t>23.05.2023</a:t>
            </a:r>
          </a:p>
        </p:txBody>
      </p:sp>
    </p:spTree>
    <p:extLst>
      <p:ext uri="{BB962C8B-B14F-4D97-AF65-F5344CB8AC3E}">
        <p14:creationId xmlns:p14="http://schemas.microsoft.com/office/powerpoint/2010/main" val="2492240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25F2A59-D0C3-FD1C-E212-F3E6279906A8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CH"/>
              <a:t>FS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9AD397F-52D4-52D2-E918-849768D0CA7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/>
              <a:t>TG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65385DD-1C41-8D4E-A01B-D1C96B056C6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de-CH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de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52ED030A-3AF7-91F1-7F8C-6F5962A1E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de-CH" dirty="0"/>
              <a:t>Demo</a:t>
            </a:r>
          </a:p>
        </p:txBody>
      </p:sp>
      <p:pic>
        <p:nvPicPr>
          <p:cNvPr id="9" name="Inhaltsplatzhalter 8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711B6D04-65B2-A58C-C931-901A40FD6487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 rotWithShape="1">
          <a:blip r:embed="rId2"/>
          <a:srcRect r="-1" b="6044"/>
          <a:stretch/>
        </p:blipFill>
        <p:spPr>
          <a:xfrm>
            <a:off x="806450" y="1449388"/>
            <a:ext cx="11053763" cy="4751387"/>
          </a:xfrm>
          <a:noFill/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B04EAEA-8577-EABF-FA4E-C1DCC6AC06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11053764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de-CH" dirty="0" err="1"/>
              <a:t>Activites</a:t>
            </a:r>
            <a:r>
              <a:rPr lang="de-CH" dirty="0"/>
              <a:t> in </a:t>
            </a:r>
            <a:r>
              <a:rPr lang="de-CH" dirty="0" err="1"/>
              <a:t>Zurich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15783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DC8F141-24DB-647F-9A84-2C08D872C2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CH"/>
              <a:t>FS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A637275-A0B9-9988-03FB-4A8AABDFC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/>
              <a:t>TG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97834A9-D5C2-C0E4-E992-FAE2FA4DF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de-CH" smtClean="0"/>
              <a:pPr>
                <a:lnSpc>
                  <a:spcPct val="90000"/>
                </a:lnSpc>
                <a:spcAft>
                  <a:spcPts val="600"/>
                </a:spcAft>
              </a:pPr>
              <a:t>11</a:t>
            </a:fld>
            <a:endParaRPr lang="de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BEFB175-CA19-5F63-5631-38DEFB009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de-CH" dirty="0"/>
              <a:t>Fragen</a:t>
            </a:r>
          </a:p>
        </p:txBody>
      </p:sp>
      <p:sp>
        <p:nvSpPr>
          <p:cNvPr id="1031" name="Text Placeholder 5">
            <a:extLst>
              <a:ext uri="{FF2B5EF4-FFF2-40B4-BE49-F238E27FC236}">
                <a16:creationId xmlns:a16="http://schemas.microsoft.com/office/drawing/2014/main" id="{25B175C9-F6AB-06AC-33EB-0DFB078D9BA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6449" y="334039"/>
            <a:ext cx="11053764" cy="286673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Abschluss</a:t>
            </a:r>
            <a:endParaRPr lang="en-US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41AFC48-FE42-5643-8D98-B1FB5EEB4260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CH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839A4D-D4C2-663C-1BDB-D7DC3A55A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4513" y="153952"/>
            <a:ext cx="6172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36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 dirty="0"/>
              <a:t>FS 2023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 dirty="0"/>
              <a:t>Challenge Task: </a:t>
            </a:r>
            <a:r>
              <a:rPr lang="de-CH" dirty="0" err="1"/>
              <a:t>Activities</a:t>
            </a:r>
            <a:r>
              <a:rPr lang="de-CH" dirty="0"/>
              <a:t> in </a:t>
            </a:r>
            <a:r>
              <a:rPr lang="de-CH" dirty="0" err="1"/>
              <a:t>Zurich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2</a:t>
            </a:fld>
            <a:endParaRPr lang="de-CH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Idee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dirty="0"/>
              <a:t>Schnell grosse Übersicht über alle möglichen Aktivitäten in Zürich</a:t>
            </a:r>
          </a:p>
          <a:p>
            <a:pPr marL="252000" lvl="1" indent="0">
              <a:buNone/>
            </a:pPr>
            <a:endParaRPr lang="de-CH" dirty="0"/>
          </a:p>
          <a:p>
            <a:pPr marL="252000" lvl="1" indent="0">
              <a:buNone/>
            </a:pPr>
            <a:endParaRPr lang="de-CH" dirty="0"/>
          </a:p>
          <a:p>
            <a:r>
              <a:rPr lang="de-CH" dirty="0"/>
              <a:t>Per Knopfdruck Zusatzinformationen</a:t>
            </a:r>
          </a:p>
          <a:p>
            <a:pPr lvl="1"/>
            <a:r>
              <a:rPr lang="de-CH" dirty="0"/>
              <a:t>Bild</a:t>
            </a:r>
          </a:p>
          <a:p>
            <a:pPr lvl="1"/>
            <a:r>
              <a:rPr lang="de-CH" dirty="0"/>
              <a:t>Beschreibung</a:t>
            </a:r>
          </a:p>
          <a:p>
            <a:pPr lvl="1"/>
            <a:r>
              <a:rPr lang="de-CH" dirty="0"/>
              <a:t>Google-Maps Ausschnitt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 err="1"/>
              <a:t>Activites</a:t>
            </a:r>
            <a:r>
              <a:rPr lang="de-CH" dirty="0"/>
              <a:t> in </a:t>
            </a:r>
            <a:r>
              <a:rPr lang="de-CH" dirty="0" err="1"/>
              <a:t>Zurich</a:t>
            </a:r>
            <a:endParaRPr lang="de-CH" dirty="0"/>
          </a:p>
        </p:txBody>
      </p:sp>
      <p:pic>
        <p:nvPicPr>
          <p:cNvPr id="9" name="Inhaltsplatzhalter 8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DB4B079D-C39F-0021-EDFA-6FD3146C77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" t="68738" r="52851" b="26564"/>
          <a:stretch/>
        </p:blipFill>
        <p:spPr>
          <a:xfrm>
            <a:off x="806449" y="1940767"/>
            <a:ext cx="11053762" cy="508822"/>
          </a:xfrm>
          <a:prstGeom prst="rect">
            <a:avLst/>
          </a:prstGeom>
          <a:noFill/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B86EF23-8189-B3B7-0A14-24B6AB6F0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978" y="3339990"/>
            <a:ext cx="6075233" cy="293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56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A5E4BDF-B8E5-A45A-AA52-D420B17BF70D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CH"/>
              <a:t>FS 2022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70F241-6336-0970-783C-205799C977F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CH"/>
              <a:t>TG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3F4B1E-4557-8E24-7D71-E7315E62EE2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de-CH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de-CH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818E2BB-1A0A-417F-04C1-440E13A2E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de-CH" dirty="0"/>
              <a:t>Übersicht</a:t>
            </a:r>
          </a:p>
        </p:txBody>
      </p:sp>
      <p:pic>
        <p:nvPicPr>
          <p:cNvPr id="11" name="Inhaltsplatzhalter 10" descr="Ein Bild, das Diagramm, Reihe, Plan, Text enthält.&#10;&#10;Automatisch generierte Beschreibung">
            <a:extLst>
              <a:ext uri="{FF2B5EF4-FFF2-40B4-BE49-F238E27FC236}">
                <a16:creationId xmlns:a16="http://schemas.microsoft.com/office/drawing/2014/main" id="{379A8542-B98D-42B4-7856-C84ED766BABE}"/>
              </a:ext>
            </a:extLst>
          </p:cNvPr>
          <p:cNvPicPr>
            <a:picLocks noGrp="1" noChangeAspect="1"/>
          </p:cNvPicPr>
          <p:nvPr>
            <p:ph sz="quarter" idx="21"/>
          </p:nvPr>
        </p:nvPicPr>
        <p:blipFill>
          <a:blip r:embed="rId2"/>
          <a:stretch>
            <a:fillRect/>
          </a:stretch>
        </p:blipFill>
        <p:spPr>
          <a:xfrm>
            <a:off x="806450" y="2015028"/>
            <a:ext cx="11053763" cy="3620106"/>
          </a:xfrm>
          <a:noFill/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52A0A68-CF20-EEB6-9CE4-27263C95AF7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11053764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de-CH"/>
              <a:t>Architektur</a:t>
            </a:r>
          </a:p>
        </p:txBody>
      </p:sp>
    </p:spTree>
    <p:extLst>
      <p:ext uri="{BB962C8B-B14F-4D97-AF65-F5344CB8AC3E}">
        <p14:creationId xmlns:p14="http://schemas.microsoft.com/office/powerpoint/2010/main" val="3931747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2EE0A3A-E7F5-6112-6785-C01FAF3BA8C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4F0B96B-4678-1735-AC8D-3B76A87C075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9F0A82-8FC3-9C38-7DF7-27D1C30DFDD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4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2CE8D05-3A37-0EA2-D1A7-6EC68CCEF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Datenbank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369A63D-0147-7622-2057-B50D5317E6C2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dirty="0"/>
              <a:t>Docker-Container mit </a:t>
            </a:r>
            <a:r>
              <a:rPr lang="de-CH" dirty="0" err="1"/>
              <a:t>PostrgreSQL</a:t>
            </a:r>
            <a:endParaRPr lang="de-CH" dirty="0"/>
          </a:p>
          <a:p>
            <a:r>
              <a:rPr lang="de-CH" dirty="0"/>
              <a:t>Daten von der Zürich Tourismus API </a:t>
            </a:r>
          </a:p>
          <a:p>
            <a:r>
              <a:rPr lang="de-CH" dirty="0"/>
              <a:t>Python-</a:t>
            </a:r>
            <a:r>
              <a:rPr lang="de-CH" dirty="0" err="1"/>
              <a:t>Script</a:t>
            </a:r>
            <a:r>
              <a:rPr lang="de-CH" dirty="0"/>
              <a:t> um Daten der API in CSV zu speichern</a:t>
            </a:r>
          </a:p>
          <a:p>
            <a:r>
              <a:rPr lang="de-CH" dirty="0"/>
              <a:t>CSV-Import in Datenbank</a:t>
            </a:r>
          </a:p>
          <a:p>
            <a:endParaRPr lang="de-CH" dirty="0"/>
          </a:p>
          <a:p>
            <a:r>
              <a:rPr lang="de-CH" dirty="0"/>
              <a:t>Warum </a:t>
            </a:r>
            <a:r>
              <a:rPr lang="de-CH" dirty="0" err="1"/>
              <a:t>Postgres</a:t>
            </a:r>
            <a:r>
              <a:rPr lang="de-CH" dirty="0"/>
              <a:t>?</a:t>
            </a:r>
          </a:p>
          <a:p>
            <a:pPr lvl="1"/>
            <a:r>
              <a:rPr lang="de-CH" dirty="0"/>
              <a:t>Open Source</a:t>
            </a:r>
          </a:p>
          <a:p>
            <a:pPr lvl="1"/>
            <a:r>
              <a:rPr lang="de-CH" dirty="0"/>
              <a:t>Lightweight</a:t>
            </a:r>
          </a:p>
          <a:p>
            <a:pPr lvl="1"/>
            <a:r>
              <a:rPr lang="de-CH" dirty="0"/>
              <a:t>Bekannt aus DBS und anderen Modulen</a:t>
            </a:r>
          </a:p>
          <a:p>
            <a:pPr lvl="1"/>
            <a:r>
              <a:rPr lang="de-CH" dirty="0"/>
              <a:t>Offizieller Docker-Container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10191E5-C07A-0E98-490A-ED1255727F7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Architektur</a:t>
            </a:r>
            <a:endParaRPr lang="de-DE" dirty="0"/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D7435641-25AF-5128-1176-75AC306A4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598" y="620712"/>
            <a:ext cx="2005615" cy="183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ython Logo, symbol, meaning, history, PNG, brand">
            <a:extLst>
              <a:ext uri="{FF2B5EF4-FFF2-40B4-BE49-F238E27FC236}">
                <a16:creationId xmlns:a16="http://schemas.microsoft.com/office/drawing/2014/main" id="{52B9F906-0FD0-4C5D-EDAE-CEB17E0A15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6" r="18634"/>
          <a:stretch/>
        </p:blipFill>
        <p:spPr bwMode="auto">
          <a:xfrm>
            <a:off x="9922131" y="2740518"/>
            <a:ext cx="1938082" cy="183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77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D174CFC-F4A9-1F56-9348-60E0A06B708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A959742-4D94-5F46-7753-3FFD7889D05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43040B7-118B-A3DA-29F5-AAB81845E4F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5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BC5F764-E290-BDD8-3ABF-9489CACC5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API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13A697F-5B9E-899B-F941-089A396DBF42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dirty="0"/>
              <a:t>Node.js Container mit express</a:t>
            </a:r>
          </a:p>
          <a:p>
            <a:r>
              <a:rPr lang="de-CH" dirty="0"/>
              <a:t>Abfragen an die PostgreSQL-Datenbank</a:t>
            </a:r>
          </a:p>
          <a:p>
            <a:r>
              <a:rPr lang="de-CH" dirty="0"/>
              <a:t>Endpunkte:</a:t>
            </a:r>
          </a:p>
          <a:p>
            <a:pPr lvl="1"/>
            <a:r>
              <a:rPr lang="de-CH" dirty="0"/>
              <a:t>/</a:t>
            </a:r>
            <a:r>
              <a:rPr lang="de-CH" dirty="0" err="1"/>
              <a:t>locations</a:t>
            </a:r>
            <a:endParaRPr lang="de-CH" dirty="0"/>
          </a:p>
          <a:p>
            <a:pPr lvl="1"/>
            <a:r>
              <a:rPr lang="de-CH" dirty="0"/>
              <a:t>/</a:t>
            </a:r>
            <a:r>
              <a:rPr lang="de-CH" dirty="0" err="1"/>
              <a:t>locations</a:t>
            </a:r>
            <a:r>
              <a:rPr lang="de-CH" dirty="0"/>
              <a:t>/&lt;</a:t>
            </a:r>
            <a:r>
              <a:rPr lang="de-CH" dirty="0" err="1"/>
              <a:t>id</a:t>
            </a:r>
            <a:r>
              <a:rPr lang="de-CH" dirty="0"/>
              <a:t>&gt;</a:t>
            </a:r>
          </a:p>
          <a:p>
            <a:pPr lvl="1"/>
            <a:endParaRPr lang="de-CH" dirty="0"/>
          </a:p>
          <a:p>
            <a:r>
              <a:rPr lang="de-CH" dirty="0"/>
              <a:t>Warum express?</a:t>
            </a:r>
          </a:p>
          <a:p>
            <a:pPr lvl="1"/>
            <a:r>
              <a:rPr lang="de-CH" dirty="0"/>
              <a:t>Sehr einfach</a:t>
            </a:r>
          </a:p>
          <a:p>
            <a:pPr lvl="1"/>
            <a:r>
              <a:rPr lang="de-CH" dirty="0"/>
              <a:t>Bekannt aus WE-Modul</a:t>
            </a:r>
          </a:p>
          <a:p>
            <a:pPr lvl="1"/>
            <a:r>
              <a:rPr lang="de-CH" dirty="0"/>
              <a:t>Offizieller Docker-Container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D5D609D-56E0-64DC-6A5F-C9B0368C901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Architektur</a:t>
            </a:r>
            <a:endParaRPr lang="de-DE" dirty="0"/>
          </a:p>
        </p:txBody>
      </p:sp>
      <p:pic>
        <p:nvPicPr>
          <p:cNvPr id="8" name="Picture 4" descr="Node.js Logo PNG Transparent &amp; SVG Vector - Freebie Supply">
            <a:extLst>
              <a:ext uri="{FF2B5EF4-FFF2-40B4-BE49-F238E27FC236}">
                <a16:creationId xmlns:a16="http://schemas.microsoft.com/office/drawing/2014/main" id="{F74C8500-4AD6-0D5D-2E14-DB21DA1FD3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" r="7412"/>
          <a:stretch/>
        </p:blipFill>
        <p:spPr bwMode="auto">
          <a:xfrm>
            <a:off x="9862587" y="657225"/>
            <a:ext cx="1996039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1972A52-4C67-23DA-919E-DA0153029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11" y="2857500"/>
            <a:ext cx="7229716" cy="339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62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24A9136-E885-9B7F-2BA2-D627F5EDAF8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F3CE7AC-48A1-C270-B43A-E82C971E45C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B186394-8F86-2767-B581-C0CDAB4E5D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6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15F6C9E-CCA2-1806-E7E0-B5904D7F5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Webserver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8BEEB1B-0EFA-BEB7-496A-7853BE32236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Architektur</a:t>
            </a:r>
            <a:endParaRPr lang="de-DE" dirty="0"/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FEFB411F-00B0-E065-5059-CB06E17994F1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806450" y="1449388"/>
            <a:ext cx="3694793" cy="4751387"/>
          </a:xfrm>
        </p:spPr>
        <p:txBody>
          <a:bodyPr/>
          <a:lstStyle/>
          <a:p>
            <a:r>
              <a:rPr lang="de-CH" dirty="0" err="1"/>
              <a:t>Nginx</a:t>
            </a:r>
            <a:r>
              <a:rPr lang="de-CH" dirty="0"/>
              <a:t> Container</a:t>
            </a:r>
          </a:p>
          <a:p>
            <a:r>
              <a:rPr lang="de-CH" dirty="0"/>
              <a:t>JavaScript-Applikation</a:t>
            </a:r>
          </a:p>
          <a:p>
            <a:r>
              <a:rPr lang="de-CH" dirty="0"/>
              <a:t>Index:</a:t>
            </a:r>
          </a:p>
          <a:p>
            <a:pPr lvl="1"/>
            <a:r>
              <a:rPr lang="de-CH" dirty="0"/>
              <a:t>Stellt alle API-Daten dar</a:t>
            </a:r>
          </a:p>
          <a:p>
            <a:pPr lvl="1"/>
            <a:r>
              <a:rPr lang="de-CH" dirty="0"/>
              <a:t>Filtermöglichkeiten nach Typ</a:t>
            </a:r>
          </a:p>
          <a:p>
            <a:pPr lvl="1"/>
            <a:r>
              <a:rPr lang="de-CH" dirty="0"/>
              <a:t>OpenStreetMap Karte</a:t>
            </a:r>
          </a:p>
          <a:p>
            <a:r>
              <a:rPr lang="de-CH" dirty="0"/>
              <a:t>Dynamic:</a:t>
            </a:r>
          </a:p>
          <a:p>
            <a:pPr lvl="1"/>
            <a:r>
              <a:rPr lang="de-CH" dirty="0"/>
              <a:t>Bild der Aktivität</a:t>
            </a:r>
          </a:p>
          <a:p>
            <a:pPr lvl="1"/>
            <a:r>
              <a:rPr lang="de-CH" dirty="0"/>
              <a:t>Beschreibung</a:t>
            </a:r>
          </a:p>
          <a:p>
            <a:pPr lvl="1"/>
            <a:r>
              <a:rPr lang="de-CH" dirty="0"/>
              <a:t>Standort auf Karte</a:t>
            </a:r>
            <a:endParaRPr lang="de-DE" dirty="0"/>
          </a:p>
        </p:txBody>
      </p:sp>
      <p:pic>
        <p:nvPicPr>
          <p:cNvPr id="14" name="Picture 6" descr="How To Fix 502 Bad Gateway on Nginx Web Server - KNOT35">
            <a:extLst>
              <a:ext uri="{FF2B5EF4-FFF2-40B4-BE49-F238E27FC236}">
                <a16:creationId xmlns:a16="http://schemas.microsoft.com/office/drawing/2014/main" id="{0B7B9BB9-D4BC-636E-0D4A-64849CDD79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0" r="20898"/>
          <a:stretch/>
        </p:blipFill>
        <p:spPr bwMode="auto">
          <a:xfrm>
            <a:off x="9921819" y="692150"/>
            <a:ext cx="1938394" cy="18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81309E0-E959-A46F-5A36-3FBAFAC15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839" y="2832766"/>
            <a:ext cx="7226374" cy="3398400"/>
          </a:xfrm>
          <a:prstGeom prst="rect">
            <a:avLst/>
          </a:prstGeom>
        </p:spPr>
      </p:pic>
      <p:sp>
        <p:nvSpPr>
          <p:cNvPr id="19" name="Inhaltsplatzhalter 12">
            <a:extLst>
              <a:ext uri="{FF2B5EF4-FFF2-40B4-BE49-F238E27FC236}">
                <a16:creationId xmlns:a16="http://schemas.microsoft.com/office/drawing/2014/main" id="{33FCD85F-73D6-05A1-94EB-4E459FA23E4B}"/>
              </a:ext>
            </a:extLst>
          </p:cNvPr>
          <p:cNvSpPr txBox="1">
            <a:spLocks/>
          </p:cNvSpPr>
          <p:nvPr/>
        </p:nvSpPr>
        <p:spPr>
          <a:xfrm>
            <a:off x="5008336" y="1426937"/>
            <a:ext cx="3694793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2000" indent="-252000" algn="l" defTabSz="609768" rtl="0" eaLnBrk="1" latinLnBrk="0" hangingPunct="1">
              <a:spcBef>
                <a:spcPts val="18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Warum </a:t>
            </a:r>
            <a:r>
              <a:rPr lang="de-CH" dirty="0" err="1"/>
              <a:t>nginx</a:t>
            </a:r>
            <a:r>
              <a:rPr lang="de-CH" dirty="0"/>
              <a:t>?</a:t>
            </a:r>
          </a:p>
          <a:p>
            <a:pPr lvl="1"/>
            <a:r>
              <a:rPr lang="de-CH" dirty="0"/>
              <a:t>Lightweight</a:t>
            </a:r>
          </a:p>
          <a:p>
            <a:pPr lvl="1"/>
            <a:r>
              <a:rPr lang="de-CH" dirty="0"/>
              <a:t>Offizieller Docker-Container</a:t>
            </a:r>
          </a:p>
        </p:txBody>
      </p:sp>
    </p:spTree>
    <p:extLst>
      <p:ext uri="{BB962C8B-B14F-4D97-AF65-F5344CB8AC3E}">
        <p14:creationId xmlns:p14="http://schemas.microsoft.com/office/powerpoint/2010/main" val="1743429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D4AC54C-6A97-C968-6E43-2D6E131E901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6076534-91BC-72F0-8818-F52EB9320B1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7069F0E-603F-D4AE-38B1-4881980C55C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7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CA85CAA-BA9D-FD0F-98E4-7408F8150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Load-Balancer</a:t>
            </a:r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D1793D5-3C22-F10F-3634-F70DA80D152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Architektur</a:t>
            </a:r>
            <a:endParaRPr lang="de-DE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FB1619D9-B7DF-99A5-EADD-2B160D6EFB11}"/>
              </a:ext>
            </a:extLst>
          </p:cNvPr>
          <p:cNvPicPr>
            <a:picLocks noGrp="1" noChangeAspect="1" noChangeArrowheads="1"/>
          </p:cNvPicPr>
          <p:nvPr>
            <p:ph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313" y="620712"/>
            <a:ext cx="1353329" cy="186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6668F56-349D-2102-52DD-4CF9AB1F583F}"/>
              </a:ext>
            </a:extLst>
          </p:cNvPr>
          <p:cNvSpPr txBox="1">
            <a:spLocks/>
          </p:cNvSpPr>
          <p:nvPr/>
        </p:nvSpPr>
        <p:spPr>
          <a:xfrm>
            <a:off x="806450" y="1449388"/>
            <a:ext cx="11053763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2000" indent="-252000" algn="l" defTabSz="609768" rtl="0" eaLnBrk="1" latinLnBrk="0" hangingPunct="1">
              <a:spcBef>
                <a:spcPts val="18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000" indent="-252000" algn="l" defTabSz="609768" rtl="0" eaLnBrk="1" latinLnBrk="0" hangingPunct="1">
              <a:spcBef>
                <a:spcPts val="12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56000" indent="-252000" algn="l" defTabSz="609768" rtl="0" eaLnBrk="1" latinLnBrk="0" hangingPunct="1">
              <a:spcBef>
                <a:spcPts val="1000"/>
              </a:spcBef>
              <a:buSzPct val="90000"/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8000" indent="-252000" algn="l" defTabSz="609768" rtl="0" eaLnBrk="1" latinLnBrk="0" hangingPunct="1"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0000" marR="0" indent="-252000" algn="l" defTabSz="609768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12000" indent="-252000" algn="l" defTabSz="61118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64000" indent="-252000" algn="l" defTabSz="609768" rtl="0" eaLnBrk="1" latinLnBrk="0" hangingPunct="1">
              <a:lnSpc>
                <a:spcPct val="12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257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025" indent="-304884" algn="l" defTabSz="609768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/>
              <a:t>Reverse Proxy</a:t>
            </a:r>
          </a:p>
          <a:p>
            <a:r>
              <a:rPr lang="de-CH"/>
              <a:t>Load Balancer</a:t>
            </a:r>
          </a:p>
          <a:p>
            <a:r>
              <a:rPr lang="de-CH"/>
              <a:t>Verteilt Traffic auf beide Frontend Container</a:t>
            </a:r>
          </a:p>
          <a:p>
            <a:r>
              <a:rPr lang="de-CH"/>
              <a:t>Failover, falls ein Container ausfällt</a:t>
            </a:r>
          </a:p>
          <a:p>
            <a:r>
              <a:rPr lang="de-CH"/>
              <a:t>Erzwingt HTTP/3 Verbindung zwischen sich und Client</a:t>
            </a:r>
          </a:p>
          <a:p>
            <a:endParaRPr lang="de-CH"/>
          </a:p>
          <a:p>
            <a:r>
              <a:rPr lang="de-CH"/>
              <a:t>Warum Traefik?</a:t>
            </a:r>
          </a:p>
          <a:p>
            <a:pPr lvl="1"/>
            <a:r>
              <a:rPr lang="de-CH"/>
              <a:t>Bereits aus CldInf bekannt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5328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454ED35-9B47-2113-02E6-2D80CC036D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7118E4-9FFC-D598-46D9-C017F71D120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9365E8-B3EE-E0F4-3C76-07A34447021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8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751DA71-CE3F-E618-0A62-7BCDB2A75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Mögliche Verbesserungen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D4B4BD9-21A9-FCA3-D278-6D100A0F0D59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CH" dirty="0"/>
              <a:t>Aktivitäten auf der Hauptseite in mehrere Pages aufteilen (Performance) </a:t>
            </a:r>
          </a:p>
          <a:p>
            <a:r>
              <a:rPr lang="de-CH" dirty="0"/>
              <a:t>Daten per Task regelmässig aktualisieren</a:t>
            </a:r>
          </a:p>
          <a:p>
            <a:r>
              <a:rPr lang="de-CH" dirty="0"/>
              <a:t>Mehr Informationen anzeigen</a:t>
            </a:r>
          </a:p>
          <a:p>
            <a:pPr lvl="1"/>
            <a:r>
              <a:rPr lang="de-CH" dirty="0"/>
              <a:t>Öffnungszeiten</a:t>
            </a:r>
          </a:p>
          <a:p>
            <a:pPr lvl="1"/>
            <a:r>
              <a:rPr lang="de-CH" dirty="0"/>
              <a:t>Preise</a:t>
            </a:r>
          </a:p>
          <a:p>
            <a:pPr lvl="1"/>
            <a:r>
              <a:rPr lang="de-CH" dirty="0"/>
              <a:t>…</a:t>
            </a:r>
          </a:p>
          <a:p>
            <a:r>
              <a:rPr lang="de-CH" dirty="0"/>
              <a:t>Mehrsprachigkeit (von API unterstützt)</a:t>
            </a:r>
          </a:p>
          <a:p>
            <a:endParaRPr lang="de-CH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74CBAA3-8FC2-C981-9009-7DC166D49EC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/>
              <a:t>Architektur</a:t>
            </a:r>
          </a:p>
        </p:txBody>
      </p:sp>
    </p:spTree>
    <p:extLst>
      <p:ext uri="{BB962C8B-B14F-4D97-AF65-F5344CB8AC3E}">
        <p14:creationId xmlns:p14="http://schemas.microsoft.com/office/powerpoint/2010/main" val="3508316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73857EB-D006-ADB1-2F39-3B6CC22A0F1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CH"/>
              <a:t>FS 2022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1962997-E7A3-D336-147D-E95BF2F4B52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TG </a:t>
            </a: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5DED05-BCC7-528E-0B5C-0B657AB9F26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9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C8F9E61-8496-C457-9481-1493C1D86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Anforderungen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77CD6B5-77B8-1D1E-F369-E4068B018544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Load balancing with scalable service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Failover of a service instance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en-US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Dockerized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and Frontend connects via HTTP/3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Persistent storage (storage does not need to be scalable, but you can build it scalable if you want)</a:t>
            </a:r>
          </a:p>
          <a:p>
            <a:pPr algn="l">
              <a:buFont typeface="Wingdings" panose="05000000000000000000" pitchFamily="2" charset="2"/>
              <a:buChar char="ü"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Use latest stable releases of chosen libraries and frameworks</a:t>
            </a:r>
          </a:p>
          <a:p>
            <a:endParaRPr lang="de-CH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0281508-EB7F-604F-AC17-0BEF969E503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 dirty="0" err="1"/>
              <a:t>Activites</a:t>
            </a:r>
            <a:r>
              <a:rPr lang="de-CH" dirty="0"/>
              <a:t> in </a:t>
            </a:r>
            <a:r>
              <a:rPr lang="de-CH" dirty="0" err="1"/>
              <a:t>Zurich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23312535"/>
      </p:ext>
    </p:extLst>
  </p:cSld>
  <p:clrMapOvr>
    <a:masterClrMapping/>
  </p:clrMapOvr>
</p:sld>
</file>

<file path=ppt/theme/theme1.xml><?xml version="1.0" encoding="utf-8"?>
<a:theme xmlns:a="http://schemas.openxmlformats.org/drawingml/2006/main" name="OST-Vorlage">
  <a:themeElements>
    <a:clrScheme name="Benutzerdefiniert 19">
      <a:dk1>
        <a:srgbClr val="191919"/>
      </a:dk1>
      <a:lt1>
        <a:srgbClr val="FFFFFF"/>
      </a:lt1>
      <a:dk2>
        <a:srgbClr val="8C195F"/>
      </a:dk2>
      <a:lt2>
        <a:srgbClr val="C6C6C6"/>
      </a:lt2>
      <a:accent1>
        <a:srgbClr val="6B3881"/>
      </a:accent1>
      <a:accent2>
        <a:srgbClr val="D0A9D0"/>
      </a:accent2>
      <a:accent3>
        <a:srgbClr val="007E6B"/>
      </a:accent3>
      <a:accent4>
        <a:srgbClr val="A7D5C2"/>
      </a:accent4>
      <a:accent5>
        <a:srgbClr val="C32E15"/>
      </a:accent5>
      <a:accent6>
        <a:srgbClr val="F39A8B"/>
      </a:accent6>
      <a:hlink>
        <a:srgbClr val="D72864"/>
      </a:hlink>
      <a:folHlink>
        <a:srgbClr val="8C19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/>
        <a:effectLst/>
      </a:spPr>
      <a:bodyPr rtlCol="0" anchor="t"/>
      <a:lstStyle>
        <a:defPPr algn="l"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08000" tIns="36000" rIns="108000" bIns="108000" rtlCol="0">
        <a:normAutofit/>
      </a:bodyPr>
      <a:lstStyle>
        <a:defPPr marL="252000" indent="-252000" algn="l">
          <a:spcAft>
            <a:spcPts val="600"/>
          </a:spcAft>
          <a:buClr>
            <a:schemeClr val="tx2"/>
          </a:buClr>
          <a:buFont typeface="Arial" panose="020B0604020202020204" pitchFamily="34" charset="0"/>
          <a:buChar char="•"/>
          <a:defRPr sz="2000" dirty="0" err="1" smtClean="0">
            <a:ea typeface="Roboto Medium" panose="02000000000000000000" pitchFamily="2" charset="0"/>
          </a:defRPr>
        </a:defPPr>
      </a:lstStyle>
    </a:txDef>
  </a:objectDefaults>
  <a:extraClrSchemeLst>
    <a:extraClrScheme>
      <a:clrScheme name="OST - Farben">
        <a:dk1>
          <a:srgbClr val="191919"/>
        </a:dk1>
        <a:lt1>
          <a:srgbClr val="FFFFFF"/>
        </a:lt1>
        <a:dk2>
          <a:srgbClr val="8C195F"/>
        </a:dk2>
        <a:lt2>
          <a:srgbClr val="D72864"/>
        </a:lt2>
        <a:accent1>
          <a:srgbClr val="56276D"/>
        </a:accent1>
        <a:accent2>
          <a:srgbClr val="C397C4"/>
        </a:accent2>
        <a:accent3>
          <a:srgbClr val="146C58"/>
        </a:accent3>
        <a:accent4>
          <a:srgbClr val="99CCB5"/>
        </a:accent4>
        <a:accent5>
          <a:srgbClr val="B21D19"/>
        </a:accent5>
        <a:accent6>
          <a:srgbClr val="EC867B"/>
        </a:accent6>
        <a:hlink>
          <a:srgbClr val="191919"/>
        </a:hlink>
        <a:folHlink>
          <a:srgbClr val="19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OST Violett">
      <a:srgbClr val="9560A4"/>
    </a:custClr>
    <a:custClr name="OST Grün">
      <a:srgbClr val="1DAF8E"/>
    </a:custClr>
    <a:custClr name="OST Rot">
      <a:srgbClr val="E84E0F"/>
    </a:custClr>
    <a:custClr name="OST Blau">
      <a:srgbClr val="0086CD"/>
    </a:custClr>
    <a:custClr name="OST Orange">
      <a:srgbClr val="FBBA00"/>
    </a:custClr>
    <a:custClr name="Weiss">
      <a:srgbClr val="FFFFFF"/>
    </a:custClr>
    <a:custClr name="Weiss">
      <a:srgbClr val="FFFFFF"/>
    </a:custClr>
    <a:custClr name="OST Schwarz">
      <a:srgbClr val="191919"/>
    </a:custClr>
    <a:custClr name="OST Brombeer">
      <a:srgbClr val="8C195F"/>
    </a:custClr>
    <a:custClr name="OST Himbeer">
      <a:srgbClr val="D72864"/>
    </a:custClr>
    <a:custClr name="OST Dunkelviolett">
      <a:srgbClr val="6B3881"/>
    </a:custClr>
    <a:custClr name="OST Dunkelgrün">
      <a:srgbClr val="007E6B"/>
    </a:custClr>
    <a:custClr name="OST Dunkelrot">
      <a:srgbClr val="C32E15"/>
    </a:custClr>
    <a:custClr name="OST Dunkelblau">
      <a:srgbClr val="0073B0"/>
    </a:custClr>
    <a:custClr name="OST Dunkelorange">
      <a:srgbClr val="D18F00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OST Hellviolett">
      <a:srgbClr val="D0A9D0"/>
    </a:custClr>
    <a:custClr name="OST Hellgrün">
      <a:srgbClr val="A7D5C2"/>
    </a:custClr>
    <a:custClr name="OST Hellrot">
      <a:srgbClr val="F39A8B"/>
    </a:custClr>
    <a:custClr name="OST Hellblau">
      <a:srgbClr val="5FBFED"/>
    </a:custClr>
    <a:custClr name="OST Hellorange">
      <a:srgbClr val="FDD6A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</a:custClrLst>
  <a:extLst>
    <a:ext uri="{05A4C25C-085E-4340-85A3-A5531E510DB2}">
      <thm15:themeFamily xmlns:thm15="http://schemas.microsoft.com/office/thememl/2012/main" name="Präsentation1" id="{F3CE27BC-37D9-4943-B2EF-7B0FE587B813}" vid="{4B37221E-8100-4934-BBFE-42FAC7352794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OST_Vorlage_DE_16zu9</Template>
  <TotalTime>0</TotalTime>
  <Words>311</Words>
  <Application>Microsoft Office PowerPoint</Application>
  <PresentationFormat>Benutzerdefiniert</PresentationFormat>
  <Paragraphs>117</Paragraphs>
  <Slides>11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Roboto</vt:lpstr>
      <vt:lpstr>Symbol</vt:lpstr>
      <vt:lpstr>Wingdings</vt:lpstr>
      <vt:lpstr>OST-Vorlage</vt:lpstr>
      <vt:lpstr>Activities in Zurich</vt:lpstr>
      <vt:lpstr>Idee</vt:lpstr>
      <vt:lpstr>Übersicht</vt:lpstr>
      <vt:lpstr>Datenbank</vt:lpstr>
      <vt:lpstr>API</vt:lpstr>
      <vt:lpstr>Webserver</vt:lpstr>
      <vt:lpstr>Load-Balancer</vt:lpstr>
      <vt:lpstr>Mögliche Verbesserungen</vt:lpstr>
      <vt:lpstr>Anforderungen</vt:lpstr>
      <vt:lpstr>Demo</vt:lpstr>
      <vt:lpstr>Fragen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Technikgeschicht und Technikfolgenabschätzung</dc:title>
  <dc:creator>Jean-Marc Hochstrasser</dc:creator>
  <cp:lastModifiedBy>Anian Gabathuler</cp:lastModifiedBy>
  <cp:revision>31</cp:revision>
  <cp:lastPrinted>2022-05-16T09:09:12Z</cp:lastPrinted>
  <dcterms:created xsi:type="dcterms:W3CDTF">2022-05-16T07:24:18Z</dcterms:created>
  <dcterms:modified xsi:type="dcterms:W3CDTF">2023-05-22T17:41:27Z</dcterms:modified>
</cp:coreProperties>
</file>