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5" r:id="rId1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1"/>
    <p:restoredTop sz="70019"/>
  </p:normalViewPr>
  <p:slideViewPr>
    <p:cSldViewPr snapToGrid="0">
      <p:cViewPr varScale="1">
        <p:scale>
          <a:sx n="129" d="100"/>
          <a:sy n="129" d="100"/>
        </p:scale>
        <p:origin x="22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533520" y="764280"/>
            <a:ext cx="6704640" cy="3771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de-DE" sz="1800" b="0" strike="noStrike" spc="-1">
                <a:solidFill>
                  <a:srgbClr val="000000"/>
                </a:solidFill>
                <a:latin typeface="Aptos"/>
              </a:rPr>
              <a:t>Click to move the slide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en-US" sz="20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&lt;header&gt;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dt" idx="7"/>
          </p:nvPr>
        </p:nvSpPr>
        <p:spPr>
          <a:xfrm>
            <a:off x="4399200" y="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ftr" idx="8"/>
          </p:nvPr>
        </p:nvSpPr>
        <p:spPr>
          <a:xfrm>
            <a:off x="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&lt;footer&gt;</a:t>
            </a:r>
          </a:p>
        </p:txBody>
      </p:sp>
      <p:sp>
        <p:nvSpPr>
          <p:cNvPr id="87" name="PlaceHolder 6"/>
          <p:cNvSpPr>
            <a:spLocks noGrp="1"/>
          </p:cNvSpPr>
          <p:nvPr>
            <p:ph type="sldNum" idx="9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n-US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7867613A-A91F-46DC-9146-540D1CC990E5}" type="slidenum">
              <a:rPr lang="en-US" sz="1400" b="0" strike="noStrike" spc="-1">
                <a:solidFill>
                  <a:srgbClr val="000000"/>
                </a:solidFill>
                <a:latin typeface="Times New Roman"/>
              </a:rPr>
              <a:t>‹Nr.›</a:t>
            </a:fld>
            <a:endParaRPr lang="en-US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040" cy="3085920"/>
          </a:xfrm>
          <a:prstGeom prst="rect">
            <a:avLst/>
          </a:prstGeom>
          <a:ln w="0">
            <a:noFill/>
          </a:ln>
        </p:spPr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Database: no difficulties whatsoever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Mailserver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: has postfix, dovecot,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postgresql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/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mariadb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 dependencies -&gt; makes it a bit harder to properly setup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Webmail: has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postgresql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/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mariadb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 dependencies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Haproxy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: docker only used for development purposes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sldNum" idx="10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de-DE" sz="12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3E8640B-5AC8-485B-A79F-BA1B7ACED401}" type="slidenum">
              <a:rPr lang="de-DE" sz="1200" b="0" strike="noStrike" spc="-1">
                <a:solidFill>
                  <a:srgbClr val="000000"/>
                </a:solidFill>
                <a:latin typeface="Times New Roman"/>
              </a:rPr>
              <a:t>5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lnSpc>
                <a:spcPct val="100000"/>
              </a:lnSpc>
              <a:buNone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Problem with transparent proxy is network generated by docker. 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It’s difficult that the docker gets public IP address from host, Docker to support NAT, That docker is default gateway -&gt;  difficult but possible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That’s the reason why we choose to run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HAProxy</a:t>
            </a: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 native on the host and not as docker instance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Transparent proxy is done with the proxy protocol </a:t>
            </a: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  <a:sym typeface="Wingdings" pitchFamily="2" charset="2"/>
              </a:rPr>
              <a:t> sends data in TCP </a:t>
            </a:r>
            <a:r>
              <a:rPr lang="en-US" sz="1600" b="0" strike="noStrike" spc="-1">
                <a:solidFill>
                  <a:srgbClr val="000000"/>
                </a:solidFill>
                <a:latin typeface="Calibri"/>
                <a:ea typeface="Calibri"/>
                <a:sym typeface="Wingdings" pitchFamily="2" charset="2"/>
              </a:rPr>
              <a:t>header </a:t>
            </a:r>
          </a:p>
          <a:p>
            <a:pPr marL="216000" indent="0">
              <a:lnSpc>
                <a:spcPct val="100000"/>
              </a:lnSpc>
              <a:buNone/>
            </a:pPr>
            <a:endParaRPr lang="en-US" sz="1600" b="0" strike="noStrike" spc="-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1600" b="0" strike="noStrike" spc="-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Two ways of Transparent proxy with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haproxy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171360" indent="-171360">
              <a:lnSpc>
                <a:spcPct val="100000"/>
              </a:lnSpc>
              <a:buClr>
                <a:srgbClr val="000000"/>
              </a:buClr>
              <a:buFont typeface="Calibri"/>
              <a:buChar char="-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Transparent proxying with iptables/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nftables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628560" lvl="1" indent="-17136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Drawback: default gateway must be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loadbalancer</a:t>
            </a: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 -&gt; making it a reverse proxy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628560" lvl="1" indent="-17136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Drawback: complicated setup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628560" lvl="1" indent="-17136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Drawback: needs to run as root 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171360" indent="-171360">
              <a:lnSpc>
                <a:spcPct val="100000"/>
              </a:lnSpc>
              <a:buClr>
                <a:srgbClr val="000000"/>
              </a:buClr>
              <a:buFont typeface="Calibri"/>
              <a:buChar char="-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Transparent proxying with proxy-protocol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628560" lvl="1" indent="-17136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Dovecot and postfix implement it </a:t>
            </a:r>
            <a:r>
              <a:rPr lang="en-US" sz="1600" b="0" strike="noStrike" spc="-1" dirty="0">
                <a:solidFill>
                  <a:srgbClr val="000000"/>
                </a:solidFill>
                <a:latin typeface="Calibri"/>
              </a:rPr>
              <a:t>d</a:t>
            </a:r>
          </a:p>
          <a:p>
            <a:pPr marL="171360" lvl="0" indent="-17136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628560" lvl="1" indent="-17136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Cron Script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-216000">
              <a:lnSpc>
                <a:spcPct val="100000"/>
              </a:lnSpc>
              <a:buClr>
                <a:srgbClr val="000000"/>
              </a:buClr>
              <a:buFont typeface="Calibri"/>
              <a:buChar char="-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Synchronization between Hosts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VIA specific client like pacemaker or </a:t>
            </a:r>
            <a:r>
              <a:rPr lang="en-US" sz="1600" b="0" strike="noStrike" spc="-1" dirty="0" err="1">
                <a:solidFill>
                  <a:srgbClr val="000000"/>
                </a:solidFill>
                <a:latin typeface="Calibri"/>
                <a:ea typeface="Calibri"/>
              </a:rPr>
              <a:t>corosync</a:t>
            </a: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?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With a database?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Font typeface="Courier New"/>
              <a:buChar char="o"/>
            </a:pPr>
            <a:r>
              <a:rPr lang="en-US" sz="1600" b="0" strike="noStrike" spc="-1" dirty="0">
                <a:solidFill>
                  <a:srgbClr val="000000"/>
                </a:solidFill>
                <a:latin typeface="Calibri"/>
                <a:ea typeface="Calibri"/>
              </a:rPr>
              <a:t>Database locking → read locking?</a:t>
            </a:r>
            <a:endParaRPr lang="en-US" sz="16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sldNum" idx="11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de-DE" sz="12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4DCC2231-4D98-43A3-9627-334E68018509}" type="slidenum">
              <a:rPr lang="de-DE" sz="1200" b="0" strike="noStrike" spc="-1">
                <a:solidFill>
                  <a:srgbClr val="000000"/>
                </a:solidFill>
                <a:latin typeface="Times New Roman"/>
              </a:rPr>
              <a:t>6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lnSpc>
                <a:spcPct val="100000"/>
              </a:lnSpc>
              <a:buNone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Frontend:</a:t>
            </a: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(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haproxy</a:t>
            </a: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)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BackendSystem</a:t>
            </a: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 an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forderster</a:t>
            </a: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 Front</a:t>
            </a: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Roundcube</a:t>
            </a:r>
            <a:endParaRPr lang="en-US" sz="14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Grafana</a:t>
            </a:r>
          </a:p>
          <a:p>
            <a:pPr marL="216000" lvl="1" indent="0">
              <a:lnSpc>
                <a:spcPct val="100000"/>
              </a:lnSpc>
              <a:buNone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 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Backend</a:t>
            </a: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Mailserver</a:t>
            </a: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: Dovecot + Postfix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serviing</a:t>
            </a: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 mail services</a:t>
            </a: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Rspamd1: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rspamd</a:t>
            </a: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 handing typical spam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bahaviour</a:t>
            </a:r>
            <a:endParaRPr lang="en-US" sz="14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Database1: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mariadb</a:t>
            </a: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 as storage for </a:t>
            </a:r>
            <a:r>
              <a:rPr lang="en-US" sz="1400" b="0" strike="noStrike" spc="-1" dirty="0" err="1">
                <a:solidFill>
                  <a:srgbClr val="000000"/>
                </a:solidFill>
                <a:latin typeface="Arial"/>
              </a:rPr>
              <a:t>cron</a:t>
            </a: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 script synchronization stuff and mail related information 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Monitoring</a:t>
            </a: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Prometheus for data pooling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Localhost</a:t>
            </a:r>
          </a:p>
          <a:p>
            <a:pPr marL="216000" lvl="1" indent="-21600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 dirty="0">
                <a:solidFill>
                  <a:srgbClr val="000000"/>
                </a:solidFill>
                <a:latin typeface="Arial"/>
              </a:rPr>
              <a:t>Persistent Storage</a:t>
            </a:r>
          </a:p>
        </p:txBody>
      </p:sp>
      <p:sp>
        <p:nvSpPr>
          <p:cNvPr id="172" name="PlaceHolder 3"/>
          <p:cNvSpPr>
            <a:spLocks noGrp="1"/>
          </p:cNvSpPr>
          <p:nvPr>
            <p:ph type="sldNum" idx="12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de-DE" sz="12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AA1E5E9-C235-4EF7-B4F0-09FFCA1F020B}" type="slidenum">
              <a:rPr lang="de-DE" sz="1200" b="0" strike="noStrike" spc="-1">
                <a:solidFill>
                  <a:srgbClr val="000000"/>
                </a:solidFill>
                <a:latin typeface="Times New Roman"/>
              </a:rPr>
              <a:t>7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Runner: 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simple loop, executes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master_check.sh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master_check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: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Schaut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wer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der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jetzige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Master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ist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wenn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nicht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definiert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schreibt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er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sich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selbst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als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Master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mit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Timestamp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Basierend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auf dem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Zeitstempel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wird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ein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neuer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Master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geschrieben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Basierend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auf den Master status,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wird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minute_check.sh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ausgeführt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Damit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ich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keine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Db Locks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machen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 muss.</a:t>
            </a:r>
          </a:p>
          <a:p>
            <a:pPr marL="216000" indent="0">
              <a:lnSpc>
                <a:spcPct val="100000"/>
              </a:lnSpc>
              <a:buNone/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minute_check.sh</a:t>
            </a: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: (partially superfluous)</a:t>
            </a: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Checks if a minute is past due and executes </a:t>
            </a: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gen_stats.sh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 err="1">
                <a:solidFill>
                  <a:srgbClr val="000000"/>
                </a:solidFill>
                <a:latin typeface="Arial"/>
              </a:rPr>
              <a:t>gen_stats.sh</a:t>
            </a:r>
            <a:endParaRPr lang="en-US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216000" indent="0">
              <a:lnSpc>
                <a:spcPct val="100000"/>
              </a:lnSpc>
              <a:buNone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Writes domain and user usage to database</a:t>
            </a:r>
          </a:p>
        </p:txBody>
      </p:sp>
      <p:sp>
        <p:nvSpPr>
          <p:cNvPr id="175" name="PlaceHolder 3"/>
          <p:cNvSpPr>
            <a:spLocks noGrp="1"/>
          </p:cNvSpPr>
          <p:nvPr>
            <p:ph type="sldNum" idx="13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de-DE" sz="12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7CD80014-5162-40F7-94CE-2BF1D17C7520}" type="slidenum">
              <a:rPr lang="de-DE" sz="1200" b="0" strike="noStrike" spc="-1">
                <a:solidFill>
                  <a:srgbClr val="000000"/>
                </a:solidFill>
                <a:latin typeface="Times New Roman"/>
              </a:rPr>
              <a:t>8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4013" cy="37719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Alles </a:t>
            </a:r>
            <a:r>
              <a:rPr lang="de-DE" dirty="0" err="1"/>
              <a:t>dockerized</a:t>
            </a:r>
            <a:r>
              <a:rPr lang="de-DE" dirty="0"/>
              <a:t> und open source</a:t>
            </a:r>
          </a:p>
          <a:p>
            <a:r>
              <a:rPr lang="de-DE" dirty="0"/>
              <a:t>Problem mit </a:t>
            </a:r>
            <a:r>
              <a:rPr lang="de-DE" dirty="0" err="1"/>
              <a:t>Transparancy</a:t>
            </a:r>
            <a:r>
              <a:rPr lang="de-DE" dirty="0"/>
              <a:t> Proxy daher </a:t>
            </a:r>
            <a:r>
              <a:rPr lang="de-DE" dirty="0" err="1"/>
              <a:t>haproxy</a:t>
            </a:r>
            <a:r>
              <a:rPr lang="de-DE" dirty="0"/>
              <a:t> in der jetzigen </a:t>
            </a:r>
            <a:r>
              <a:rPr lang="de-DE" dirty="0" err="1"/>
              <a:t>production</a:t>
            </a:r>
            <a:r>
              <a:rPr lang="de-DE" dirty="0"/>
              <a:t> nicht </a:t>
            </a:r>
            <a:r>
              <a:rPr lang="de-DE" dirty="0" err="1"/>
              <a:t>dockerized</a:t>
            </a:r>
            <a:endParaRPr lang="de-DE" dirty="0"/>
          </a:p>
          <a:p>
            <a:endParaRPr lang="de-DE" dirty="0"/>
          </a:p>
          <a:p>
            <a:r>
              <a:rPr lang="de-DE" dirty="0"/>
              <a:t>Postfix ist ein Mail Transfer Agent (MTA) Programm, das E-Mails von einem Server an einen anderen über das Internet überträgt.</a:t>
            </a:r>
          </a:p>
          <a:p>
            <a:r>
              <a:rPr lang="de-DE" dirty="0" err="1"/>
              <a:t>Dovecot</a:t>
            </a:r>
            <a:r>
              <a:rPr lang="de-DE" dirty="0"/>
              <a:t> ist ein IMAP- und POP3-Server, um E-Mails auf einem Mailserver zu speichern und Benutzern den Zugriff darauf zu ermöglichen.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pPr indent="0" algn="r">
              <a:buNone/>
            </a:pPr>
            <a:fld id="{7867613A-A91F-46DC-9146-540D1CC990E5}" type="slidenum">
              <a:rPr lang="en-US" sz="1400" b="0" strike="noStrike" spc="-1" smtClean="0">
                <a:solidFill>
                  <a:srgbClr val="000000"/>
                </a:solidFill>
                <a:latin typeface="Times New Roman"/>
              </a:rPr>
              <a:t>10</a:t>
            </a:fld>
            <a:endParaRPr lang="en-US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64751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3F90814-81B9-4173-8A93-1B2223901CCA}" type="slidenum">
              <a:t>‹Nr.›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1051524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831960" y="5373360"/>
            <a:ext cx="1051524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22411AB-4704-4A57-9138-061E5672504F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831960" y="537336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20080" y="537336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6122B54-7333-40A2-9402-EDBFAE48957B}" type="slidenum">
              <a:t>‹Nr.›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87320" y="458964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7943040" y="458964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831960" y="537336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87320" y="537336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7943040" y="537336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560EAE0-839C-4C10-B463-A8B2604EA2D0}" type="slidenum">
              <a:t>‹Nr.›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3FC8957-FFC6-4303-BD14-816C514768C2}" type="slidenum">
              <a:t>‹Nr.›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923D813-A8C4-4E2C-B0FA-F46F87802045}" type="slidenum">
              <a:t>‹Nr.›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D9A91F32-CDEE-4EDA-B89E-4A856CBD60C3}" type="slidenum">
              <a:t>‹Nr.›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EF6A461-23E6-4251-98D4-DFC60E5AD8C2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BBDAFC6-A2C8-4686-9971-DA7AD471FF10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31960" y="1709640"/>
            <a:ext cx="10515240" cy="1322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1D2A446-C526-4A54-84EE-90727E2B6C26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831960" y="537336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A0C10B2-2398-4146-9438-C6318E20DF3D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58DAD61-0172-43B1-8158-444D7498A215}" type="slidenum">
              <a:t>‹Nr.›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220080" y="537336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897D02A7-C60C-4B00-A12D-2F48C3158F94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831960" y="5373360"/>
            <a:ext cx="1051524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B3D4F57-7544-43BC-9E33-D0DE46FAC097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1051524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831960" y="5373360"/>
            <a:ext cx="1051524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6B195FF-3865-4731-9695-36023C4C1BB1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831960" y="537336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6220080" y="537336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DA8C6DD-22A9-4375-9C74-A88289181C2B}" type="slidenum">
              <a:t>‹Nr.›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4387320" y="458964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7943040" y="458964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831960" y="537336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4387320" y="537336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7943040" y="5373360"/>
            <a:ext cx="338580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92BB6997-FF61-4EFD-BC1B-1A195C36CD88}" type="slidenum">
              <a:t>‹Nr.›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1A25A2F-E551-4418-BFC0-F0EBD41ABCFB}" type="slidenum">
              <a:t>‹Nr.›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26B41E5-387F-4A1F-A005-63153CA0D27D}" type="slidenum">
              <a:t>‹Nr.›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46B475C-A048-4761-B47D-5233AC9E5A74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1960" y="1709640"/>
            <a:ext cx="10515240" cy="13222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ED826425-089D-47BA-ABAB-D0D50B077214}" type="slidenum">
              <a:t>‹Nr.›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831960" y="537336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90103F9-1F84-4FF8-AD95-39D7C54732ED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1499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20080" y="537336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87C047E-3C88-4F94-9DA7-64F908585296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83196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20080" y="4589640"/>
            <a:ext cx="513108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831960" y="5373360"/>
            <a:ext cx="10515240" cy="7153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9A9DC76-22EB-4491-9EAD-770F26D28C09}" type="slidenum">
              <a:t>‹Nr.›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de-DE" sz="6000" b="0" strike="noStrike" spc="-1">
                <a:solidFill>
                  <a:srgbClr val="000000"/>
                </a:solidFill>
                <a:latin typeface="Aptos Display"/>
              </a:rPr>
              <a:t>Mastertitelformat bearbeiten</a:t>
            </a:r>
            <a:endParaRPr lang="de-DE" sz="60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400" b="0" strike="noStrike" spc="-1">
                <a:solidFill>
                  <a:srgbClr val="787878"/>
                </a:solidFill>
                <a:latin typeface="Aptos"/>
              </a:rPr>
              <a:t>Mastertextformat bearbeiten</a:t>
            </a:r>
            <a:endParaRPr lang="de-DE" sz="24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de-DE" sz="1200" b="0" strike="noStrike" spc="-1">
                <a:solidFill>
                  <a:srgbClr val="787878"/>
                </a:solidFill>
                <a:latin typeface="Aptos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DE" sz="1200" b="0" strike="noStrike" spc="-1">
                <a:solidFill>
                  <a:srgbClr val="787878"/>
                </a:solidFill>
                <a:latin typeface="Aptos"/>
              </a:rPr>
              <a:t> 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lnSpc>
                <a:spcPct val="100000"/>
              </a:lnSpc>
              <a:buNone/>
              <a:defRPr lang="de-DE" sz="1200" b="0" strike="noStrike" spc="-1">
                <a:solidFill>
                  <a:srgbClr val="787878"/>
                </a:solidFill>
                <a:latin typeface="Aptos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de-DE" sz="1200" b="0" strike="noStrike" spc="-1">
                <a:solidFill>
                  <a:srgbClr val="787878"/>
                </a:solidFill>
                <a:latin typeface="Aptos"/>
              </a:rPr>
              <a:t> 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de-DE" sz="1200" b="0" strike="noStrike" spc="-1">
                <a:solidFill>
                  <a:srgbClr val="787878"/>
                </a:solidFill>
                <a:latin typeface="Aptos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2BFD9156-A173-4E2A-80D3-810760481F0D}" type="slidenum">
              <a:rPr lang="de-DE" sz="1200" b="0" strike="noStrike" spc="-1">
                <a:solidFill>
                  <a:srgbClr val="787878"/>
                </a:solidFill>
                <a:latin typeface="Aptos"/>
              </a:rPr>
              <a:t>‹Nr.›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de-DE" sz="4400" b="0" strike="noStrike" spc="-1">
                <a:solidFill>
                  <a:srgbClr val="000000"/>
                </a:solidFill>
                <a:latin typeface="Aptos Display"/>
              </a:rPr>
              <a:t>Mastertitelformat bearbeiten</a:t>
            </a:r>
            <a:endParaRPr lang="de-DE" sz="44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800" b="0" strike="noStrike" spc="-1">
                <a:solidFill>
                  <a:srgbClr val="000000"/>
                </a:solidFill>
                <a:latin typeface="Aptos"/>
              </a:rPr>
              <a:t>Mastertextformat bearbeiten</a:t>
            </a:r>
          </a:p>
          <a:p>
            <a:pPr marL="685800" lvl="1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Zweite Ebene</a:t>
            </a:r>
          </a:p>
          <a:p>
            <a:pPr marL="1143000" lvl="2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2000" b="0" strike="noStrike" spc="-1">
                <a:solidFill>
                  <a:srgbClr val="000000"/>
                </a:solidFill>
                <a:latin typeface="Aptos"/>
              </a:rPr>
              <a:t>Dritte Ebene</a:t>
            </a:r>
          </a:p>
          <a:p>
            <a:pPr marL="1600200" lvl="3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strike="noStrike" spc="-1">
                <a:solidFill>
                  <a:srgbClr val="000000"/>
                </a:solidFill>
                <a:latin typeface="Aptos"/>
              </a:rPr>
              <a:t>Vierte Ebene</a:t>
            </a:r>
          </a:p>
          <a:p>
            <a:pPr marL="2057400" lvl="4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de-DE" sz="1800" b="0" strike="noStrike" spc="-1">
                <a:solidFill>
                  <a:srgbClr val="000000"/>
                </a:solidFill>
                <a:latin typeface="Aptos"/>
              </a:rPr>
              <a:t>Fünfte Ebene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de-DE" sz="1200" b="0" strike="noStrike" spc="-1">
                <a:solidFill>
                  <a:srgbClr val="787878"/>
                </a:solidFill>
                <a:latin typeface="Aptos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de-DE" sz="1200" b="0" strike="noStrike" spc="-1">
                <a:solidFill>
                  <a:srgbClr val="787878"/>
                </a:solidFill>
                <a:latin typeface="Aptos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lnSpc>
                <a:spcPct val="100000"/>
              </a:lnSpc>
              <a:buNone/>
              <a:defRPr lang="de-DE" sz="1200" b="0" strike="noStrike" spc="-1">
                <a:solidFill>
                  <a:srgbClr val="787878"/>
                </a:solidFill>
                <a:latin typeface="Aptos"/>
              </a:defRPr>
            </a:lvl1pPr>
          </a:lstStyle>
          <a:p>
            <a:pPr indent="0" algn="ctr">
              <a:lnSpc>
                <a:spcPct val="100000"/>
              </a:lnSpc>
              <a:buNone/>
            </a:pPr>
            <a:r>
              <a:rPr lang="de-DE" sz="1200" b="0" strike="noStrike" spc="-1">
                <a:solidFill>
                  <a:srgbClr val="787878"/>
                </a:solidFill>
                <a:latin typeface="Aptos"/>
              </a:rPr>
              <a:t>&lt;footer&gt;</a:t>
            </a:r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de-DE" sz="1200" b="0" strike="noStrike" spc="-1">
                <a:solidFill>
                  <a:srgbClr val="787878"/>
                </a:solidFill>
                <a:latin typeface="Aptos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C3EC4B05-2303-4715-A379-820E4D72A0B1}" type="slidenum">
              <a:rPr lang="de-DE" sz="1200" b="0" strike="noStrike" spc="-1">
                <a:solidFill>
                  <a:srgbClr val="787878"/>
                </a:solidFill>
                <a:latin typeface="Aptos"/>
              </a:rPr>
              <a:t>‹Nr.›</a:t>
            </a:fld>
            <a:endParaRPr lang="en-US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8" name="Rectangle 9"/>
          <p:cNvSpPr/>
          <p:nvPr/>
        </p:nvSpPr>
        <p:spPr>
          <a:xfrm>
            <a:off x="0" y="0"/>
            <a:ext cx="12191760" cy="6856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89" name="Rectangle 11"/>
          <p:cNvSpPr/>
          <p:nvPr/>
        </p:nvSpPr>
        <p:spPr>
          <a:xfrm>
            <a:off x="0" y="0"/>
            <a:ext cx="12191760" cy="44121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90" name="Rectangle 13"/>
          <p:cNvSpPr/>
          <p:nvPr/>
        </p:nvSpPr>
        <p:spPr>
          <a:xfrm>
            <a:off x="596520" y="551880"/>
            <a:ext cx="10998720" cy="4618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680" dist="127080" dir="540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1523880" y="1293480"/>
            <a:ext cx="9143640" cy="14320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en-US" sz="7200" b="0" strike="noStrike" spc="-1">
                <a:solidFill>
                  <a:srgbClr val="000000"/>
                </a:solidFill>
                <a:latin typeface="Aptos Display"/>
              </a:rPr>
              <a:t>Mailserver MOST</a:t>
            </a:r>
            <a:endParaRPr lang="de-DE" sz="7200" b="0" strike="noStrike" spc="-1">
              <a:solidFill>
                <a:srgbClr val="000000"/>
              </a:solidFill>
              <a:latin typeface="Aptos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1523880" y="5514120"/>
            <a:ext cx="9143640" cy="651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0" strike="noStrike" spc="-1">
                <a:solidFill>
                  <a:srgbClr val="000000"/>
                </a:solidFill>
                <a:latin typeface="Aptos"/>
              </a:rPr>
              <a:t>Dejan Bogdanovic, Mino Petrizzo, Roman Cvijanovic</a:t>
            </a:r>
            <a:endParaRPr lang="de-DE" sz="2400" b="0" strike="noStrike" spc="-1">
              <a:solidFill>
                <a:srgbClr val="000000"/>
              </a:solidFill>
              <a:latin typeface="Aptos"/>
            </a:endParaRPr>
          </a:p>
        </p:txBody>
      </p:sp>
      <p:cxnSp>
        <p:nvCxnSpPr>
          <p:cNvPr id="93" name="Straight Connector 15"/>
          <p:cNvCxnSpPr/>
          <p:nvPr/>
        </p:nvCxnSpPr>
        <p:spPr>
          <a:xfrm flipH="1">
            <a:off x="596160" y="6354360"/>
            <a:ext cx="11000880" cy="360"/>
          </a:xfrm>
          <a:prstGeom prst="straightConnector1">
            <a:avLst/>
          </a:prstGeom>
          <a:ln w="101600">
            <a:solidFill>
              <a:srgbClr val="0F9ED5"/>
            </a:solidFill>
          </a:ln>
        </p:spPr>
      </p:cxnSp>
      <p:sp>
        <p:nvSpPr>
          <p:cNvPr id="94" name="Titel 3"/>
          <p:cNvSpPr/>
          <p:nvPr/>
        </p:nvSpPr>
        <p:spPr>
          <a:xfrm>
            <a:off x="1523880" y="2477520"/>
            <a:ext cx="9143640" cy="143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000" b="0" strike="noStrike" spc="-1">
                <a:solidFill>
                  <a:srgbClr val="000000"/>
                </a:solidFill>
                <a:latin typeface="Aptos Display"/>
              </a:rPr>
              <a:t>DSy Challenge Task</a:t>
            </a:r>
            <a:endParaRPr lang="en-US" sz="4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2" name="Rectangle 10"/>
          <p:cNvSpPr/>
          <p:nvPr/>
        </p:nvSpPr>
        <p:spPr>
          <a:xfrm>
            <a:off x="0" y="321840"/>
            <a:ext cx="12191760" cy="6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53" name="Freeform: Shape 12"/>
          <p:cNvSpPr/>
          <p:nvPr/>
        </p:nvSpPr>
        <p:spPr>
          <a:xfrm>
            <a:off x="321840" y="321840"/>
            <a:ext cx="11546640" cy="6214320"/>
          </a:xfrm>
          <a:custGeom>
            <a:avLst/>
            <a:gdLst>
              <a:gd name="textAreaLeft" fmla="*/ 0 w 11546640"/>
              <a:gd name="textAreaRight" fmla="*/ 11547000 w 11546640"/>
              <a:gd name="textAreaTop" fmla="*/ 0 h 6214320"/>
              <a:gd name="textAreaBottom" fmla="*/ 6214680 h 6214320"/>
            </a:gdLst>
            <a:ahLst/>
            <a:cxnLst/>
            <a:rect l="textAreaLeft" t="textAreaTop" r="textAreaRight" b="textAreaBottom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54" name="Right Triangle 14"/>
          <p:cNvSpPr/>
          <p:nvPr/>
        </p:nvSpPr>
        <p:spPr>
          <a:xfrm flipH="1">
            <a:off x="8575920" y="3335760"/>
            <a:ext cx="3291480" cy="320004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55" name="Rectangle 16"/>
          <p:cNvSpPr/>
          <p:nvPr/>
        </p:nvSpPr>
        <p:spPr>
          <a:xfrm>
            <a:off x="641880" y="623160"/>
            <a:ext cx="10904760" cy="5607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cxnSp>
        <p:nvCxnSpPr>
          <p:cNvPr id="156" name="Straight Connector 18"/>
          <p:cNvCxnSpPr/>
          <p:nvPr/>
        </p:nvCxnSpPr>
        <p:spPr>
          <a:xfrm>
            <a:off x="4654080" y="1852560"/>
            <a:ext cx="360" cy="3237120"/>
          </a:xfrm>
          <a:prstGeom prst="straightConnector1">
            <a:avLst/>
          </a:prstGeom>
          <a:ln w="19050" cap="sq">
            <a:solidFill>
              <a:srgbClr val="000000">
                <a:lumMod val="75000"/>
                <a:lumOff val="25000"/>
              </a:srgbClr>
            </a:solidFill>
          </a:ln>
        </p:spPr>
      </p:cxnSp>
      <p:pic>
        <p:nvPicPr>
          <p:cNvPr id="158" name="Grafik 2"/>
          <p:cNvPicPr/>
          <p:nvPr/>
        </p:nvPicPr>
        <p:blipFill>
          <a:blip r:embed="rId3"/>
          <a:stretch/>
        </p:blipFill>
        <p:spPr>
          <a:xfrm>
            <a:off x="641880" y="692968"/>
            <a:ext cx="10905300" cy="5467743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282343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9" name="Rectangle 7"/>
          <p:cNvSpPr/>
          <p:nvPr/>
        </p:nvSpPr>
        <p:spPr>
          <a:xfrm>
            <a:off x="0" y="0"/>
            <a:ext cx="12191760" cy="6856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60" name="Rectangle 9"/>
          <p:cNvSpPr/>
          <p:nvPr/>
        </p:nvSpPr>
        <p:spPr>
          <a:xfrm>
            <a:off x="0" y="0"/>
            <a:ext cx="12191760" cy="44121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61" name="Rectangle 11"/>
          <p:cNvSpPr/>
          <p:nvPr/>
        </p:nvSpPr>
        <p:spPr>
          <a:xfrm>
            <a:off x="596520" y="551880"/>
            <a:ext cx="10998720" cy="46180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680" dist="127080" dir="540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1523880" y="1293480"/>
            <a:ext cx="9143640" cy="3274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90000"/>
              </a:lnSpc>
              <a:buNone/>
            </a:pPr>
            <a:r>
              <a:rPr lang="en-US" sz="7200" b="0" strike="noStrike" spc="-1">
                <a:solidFill>
                  <a:srgbClr val="000000"/>
                </a:solidFill>
                <a:latin typeface="Aptos Display"/>
              </a:rPr>
              <a:t>DEMO</a:t>
            </a:r>
            <a:endParaRPr lang="de-DE" sz="7200" b="0" strike="noStrike" spc="-1">
              <a:solidFill>
                <a:srgbClr val="000000"/>
              </a:solidFill>
              <a:latin typeface="Aptos"/>
            </a:endParaRPr>
          </a:p>
        </p:txBody>
      </p:sp>
      <p:cxnSp>
        <p:nvCxnSpPr>
          <p:cNvPr id="163" name="Straight Connector 13"/>
          <p:cNvCxnSpPr/>
          <p:nvPr/>
        </p:nvCxnSpPr>
        <p:spPr>
          <a:xfrm flipH="1">
            <a:off x="596160" y="6354360"/>
            <a:ext cx="11000880" cy="360"/>
          </a:xfrm>
          <a:prstGeom prst="straightConnector1">
            <a:avLst/>
          </a:prstGeom>
          <a:ln w="101600">
            <a:solidFill>
              <a:srgbClr val="0F9ED5"/>
            </a:solidFill>
          </a:ln>
        </p:spPr>
      </p:cxn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762120" y="1137960"/>
            <a:ext cx="4085280" cy="14022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de-DE" sz="3200" b="0" strike="noStrike" spc="-1">
                <a:solidFill>
                  <a:srgbClr val="000000"/>
                </a:solidFill>
                <a:latin typeface="Aptos Display"/>
              </a:rPr>
              <a:t>AGENDA</a:t>
            </a:r>
            <a:endParaRPr lang="de-DE" sz="3200" b="0" strike="noStrike" spc="-1">
              <a:solidFill>
                <a:srgbClr val="000000"/>
              </a:solidFill>
              <a:latin typeface="Aptos"/>
            </a:endParaRPr>
          </a:p>
        </p:txBody>
      </p:sp>
      <p:cxnSp>
        <p:nvCxnSpPr>
          <p:cNvPr id="96" name="Straight Connector 8"/>
          <p:cNvCxnSpPr/>
          <p:nvPr/>
        </p:nvCxnSpPr>
        <p:spPr>
          <a:xfrm>
            <a:off x="865080" y="870840"/>
            <a:ext cx="737280" cy="360"/>
          </a:xfrm>
          <a:prstGeom prst="straightConnector1">
            <a:avLst/>
          </a:prstGeom>
          <a:ln w="57150">
            <a:solidFill>
              <a:srgbClr val="0F9ED5"/>
            </a:solidFill>
          </a:ln>
        </p:spPr>
      </p:cxn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762120" y="2551320"/>
            <a:ext cx="4085280" cy="3591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109ED5"/>
                </a:solidFill>
                <a:latin typeface="Aptos"/>
              </a:rPr>
              <a:t>01</a:t>
            </a:r>
            <a:r>
              <a:rPr lang="de-DE" sz="2000" b="0" strike="noStrike" spc="-1">
                <a:solidFill>
                  <a:srgbClr val="000000"/>
                </a:solidFill>
                <a:latin typeface="Aptos"/>
              </a:rPr>
              <a:t> INTRODUCTION</a:t>
            </a:r>
          </a:p>
          <a:p>
            <a:pPr marL="228600"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109ED5"/>
                </a:solidFill>
                <a:latin typeface="Aptos"/>
                <a:ea typeface="Aptos"/>
              </a:rPr>
              <a:t>02</a:t>
            </a:r>
            <a:r>
              <a:rPr lang="de-DE" sz="2000" b="0" strike="noStrike" spc="-1">
                <a:solidFill>
                  <a:srgbClr val="000000"/>
                </a:solidFill>
                <a:latin typeface="Aptos"/>
                <a:ea typeface="Aptos"/>
              </a:rPr>
              <a:t> GOAL</a:t>
            </a:r>
            <a:endParaRPr lang="de-DE" sz="2000" b="0" strike="noStrike" spc="-1">
              <a:solidFill>
                <a:srgbClr val="000000"/>
              </a:solidFill>
              <a:latin typeface="Aptos"/>
            </a:endParaRPr>
          </a:p>
          <a:p>
            <a:pPr marL="228600"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109ED5"/>
                </a:solidFill>
                <a:latin typeface="Aptos"/>
                <a:ea typeface="Aptos"/>
              </a:rPr>
              <a:t>03</a:t>
            </a:r>
            <a:r>
              <a:rPr lang="de-DE" sz="2000" b="0" strike="noStrike" spc="-1">
                <a:solidFill>
                  <a:srgbClr val="000000"/>
                </a:solidFill>
                <a:latin typeface="Aptos"/>
                <a:ea typeface="Aptos"/>
              </a:rPr>
              <a:t> APPROACH</a:t>
            </a:r>
            <a:endParaRPr lang="de-DE" sz="2000" b="0" strike="noStrike" spc="-1">
              <a:solidFill>
                <a:srgbClr val="000000"/>
              </a:solidFill>
              <a:latin typeface="Aptos"/>
            </a:endParaRPr>
          </a:p>
          <a:p>
            <a:pPr marL="228600"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109ED5"/>
                </a:solidFill>
                <a:latin typeface="Aptos"/>
                <a:ea typeface="Aptos"/>
              </a:rPr>
              <a:t>04</a:t>
            </a:r>
            <a:r>
              <a:rPr lang="de-DE" sz="2000" b="0" strike="noStrike" spc="-1">
                <a:solidFill>
                  <a:srgbClr val="000000"/>
                </a:solidFill>
                <a:latin typeface="Aptos"/>
                <a:ea typeface="Aptos"/>
              </a:rPr>
              <a:t> DIFFICULTIES</a:t>
            </a:r>
            <a:endParaRPr lang="de-DE" sz="2000" b="0" strike="noStrike" spc="-1">
              <a:solidFill>
                <a:srgbClr val="000000"/>
              </a:solidFill>
              <a:latin typeface="Aptos"/>
            </a:endParaRPr>
          </a:p>
          <a:p>
            <a:pPr marL="228600"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109ED5"/>
                </a:solidFill>
                <a:latin typeface="Aptos"/>
                <a:ea typeface="Aptos"/>
              </a:rPr>
              <a:t>05</a:t>
            </a:r>
            <a:r>
              <a:rPr lang="de-DE" sz="2000" b="0" strike="noStrike" spc="-1">
                <a:solidFill>
                  <a:srgbClr val="000000"/>
                </a:solidFill>
                <a:latin typeface="Aptos"/>
                <a:ea typeface="Aptos"/>
              </a:rPr>
              <a:t> TECHNOLOGY STACK</a:t>
            </a:r>
            <a:endParaRPr lang="de-DE" sz="2000" b="0" strike="noStrike" spc="-1">
              <a:solidFill>
                <a:srgbClr val="000000"/>
              </a:solidFill>
              <a:latin typeface="Aptos"/>
            </a:endParaRPr>
          </a:p>
          <a:p>
            <a:pPr marL="228600"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109ED5"/>
                </a:solidFill>
                <a:latin typeface="Aptos"/>
                <a:ea typeface="Aptos"/>
              </a:rPr>
              <a:t>06</a:t>
            </a:r>
            <a:r>
              <a:rPr lang="de-DE" sz="2000" b="0" strike="noStrike" spc="-1">
                <a:solidFill>
                  <a:srgbClr val="000000"/>
                </a:solidFill>
                <a:latin typeface="Aptos"/>
                <a:ea typeface="Aptos"/>
              </a:rPr>
              <a:t> CRON SCRIPT</a:t>
            </a:r>
            <a:endParaRPr lang="de-DE" sz="2000" b="0" strike="noStrike" spc="-1">
              <a:solidFill>
                <a:srgbClr val="000000"/>
              </a:solidFill>
              <a:latin typeface="Aptos"/>
            </a:endParaRPr>
          </a:p>
          <a:p>
            <a:pPr marL="228600"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109ED5"/>
                </a:solidFill>
                <a:latin typeface="Aptos"/>
                <a:ea typeface="Aptos"/>
              </a:rPr>
              <a:t>07</a:t>
            </a:r>
            <a:r>
              <a:rPr lang="de-DE" sz="2000" b="0" strike="noStrike" spc="-1">
                <a:solidFill>
                  <a:srgbClr val="000000"/>
                </a:solidFill>
                <a:latin typeface="Aptos"/>
                <a:ea typeface="Aptos"/>
              </a:rPr>
              <a:t> ARCHITECTURE</a:t>
            </a:r>
            <a:endParaRPr lang="de-DE" sz="2000" b="0" strike="noStrike" spc="-1">
              <a:solidFill>
                <a:srgbClr val="000000"/>
              </a:solidFill>
              <a:latin typeface="Aptos"/>
            </a:endParaRPr>
          </a:p>
          <a:p>
            <a:pPr indent="0">
              <a:lnSpc>
                <a:spcPct val="9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de-DE" sz="2000" b="1" strike="noStrike" spc="-1">
                <a:solidFill>
                  <a:srgbClr val="109ED5"/>
                </a:solidFill>
                <a:latin typeface="Aptos"/>
                <a:ea typeface="Aptos"/>
              </a:rPr>
              <a:t>08</a:t>
            </a:r>
            <a:r>
              <a:rPr lang="de-DE" sz="2000" b="0" strike="noStrike" spc="-1">
                <a:solidFill>
                  <a:srgbClr val="000000"/>
                </a:solidFill>
                <a:latin typeface="Aptos"/>
                <a:ea typeface="Aptos"/>
              </a:rPr>
              <a:t> DEMO</a:t>
            </a:r>
            <a:endParaRPr lang="de-DE" sz="2000" b="0" strike="noStrike" spc="-1">
              <a:solidFill>
                <a:srgbClr val="000000"/>
              </a:solidFill>
              <a:latin typeface="Aptos"/>
            </a:endParaRPr>
          </a:p>
        </p:txBody>
      </p:sp>
      <p:pic>
        <p:nvPicPr>
          <p:cNvPr id="98" name="Picture 4" descr="Ein Bild, das Wasser, Blau, unterwasser, Licht enthält.&#10;&#10;Automatisch generierte Beschreibung"/>
          <p:cNvPicPr/>
          <p:nvPr/>
        </p:nvPicPr>
        <p:blipFill>
          <a:blip r:embed="rId2"/>
          <a:srcRect l="6610" r="39740"/>
          <a:stretch/>
        </p:blipFill>
        <p:spPr>
          <a:xfrm>
            <a:off x="5650920" y="0"/>
            <a:ext cx="6540480" cy="685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9" name="Rectangle 7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00" name="Freeform: Shape 9"/>
          <p:cNvSpPr/>
          <p:nvPr/>
        </p:nvSpPr>
        <p:spPr>
          <a:xfrm>
            <a:off x="321840" y="321840"/>
            <a:ext cx="11546640" cy="6214320"/>
          </a:xfrm>
          <a:custGeom>
            <a:avLst/>
            <a:gdLst>
              <a:gd name="textAreaLeft" fmla="*/ 0 w 11546640"/>
              <a:gd name="textAreaRight" fmla="*/ 11547000 w 11546640"/>
              <a:gd name="textAreaTop" fmla="*/ 0 h 6214320"/>
              <a:gd name="textAreaBottom" fmla="*/ 6214680 h 6214320"/>
            </a:gdLst>
            <a:ahLst/>
            <a:cxnLst/>
            <a:rect l="textAreaLeft" t="textAreaTop" r="textAreaRight" b="textAreaBottom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01" name="Right Triangle 11"/>
          <p:cNvSpPr/>
          <p:nvPr/>
        </p:nvSpPr>
        <p:spPr>
          <a:xfrm flipH="1">
            <a:off x="8575920" y="3335760"/>
            <a:ext cx="3291480" cy="320004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02" name="Rectangle 13"/>
          <p:cNvSpPr/>
          <p:nvPr/>
        </p:nvSpPr>
        <p:spPr>
          <a:xfrm>
            <a:off x="641880" y="623160"/>
            <a:ext cx="10904760" cy="5607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1006920" y="1188720"/>
            <a:ext cx="3141000" cy="4480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r">
              <a:lnSpc>
                <a:spcPct val="90000"/>
              </a:lnSpc>
              <a:buNone/>
            </a:pPr>
            <a:r>
              <a:rPr lang="de-DE" sz="2800" b="0" strike="noStrike" spc="-1">
                <a:solidFill>
                  <a:srgbClr val="000000"/>
                </a:solidFill>
                <a:latin typeface="Aptos Display"/>
              </a:rPr>
              <a:t>INTRODUCTION</a:t>
            </a: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cxnSp>
        <p:nvCxnSpPr>
          <p:cNvPr id="104" name="Straight Connector 15"/>
          <p:cNvCxnSpPr/>
          <p:nvPr/>
        </p:nvCxnSpPr>
        <p:spPr>
          <a:xfrm>
            <a:off x="4654080" y="1852560"/>
            <a:ext cx="360" cy="3237120"/>
          </a:xfrm>
          <a:prstGeom prst="straightConnector1">
            <a:avLst/>
          </a:prstGeom>
          <a:ln w="19050" cap="sq">
            <a:solidFill>
              <a:srgbClr val="000000">
                <a:lumMod val="75000"/>
                <a:lumOff val="25000"/>
              </a:srgbClr>
            </a:solidFill>
          </a:ln>
        </p:spPr>
      </p:cxn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5139000" y="1828800"/>
            <a:ext cx="4795200" cy="3200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Setup own mailserver</a:t>
            </a: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Multiple mail service instances</a:t>
            </a: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Multiple webmail instances</a:t>
            </a: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With spam filtering system</a:t>
            </a: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Dockerized and Modular</a:t>
            </a: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" name="Rectangle 2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07" name="Freeform: Shape 2"/>
          <p:cNvSpPr/>
          <p:nvPr/>
        </p:nvSpPr>
        <p:spPr>
          <a:xfrm>
            <a:off x="321840" y="321840"/>
            <a:ext cx="11546640" cy="6214320"/>
          </a:xfrm>
          <a:custGeom>
            <a:avLst/>
            <a:gdLst>
              <a:gd name="textAreaLeft" fmla="*/ 0 w 11546640"/>
              <a:gd name="textAreaRight" fmla="*/ 11547000 w 11546640"/>
              <a:gd name="textAreaTop" fmla="*/ 0 h 6214320"/>
              <a:gd name="textAreaBottom" fmla="*/ 6214680 h 6214320"/>
            </a:gdLst>
            <a:ahLst/>
            <a:cxnLst/>
            <a:rect l="textAreaLeft" t="textAreaTop" r="textAreaRight" b="textAreaBottom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08" name="Right Triangle 2"/>
          <p:cNvSpPr/>
          <p:nvPr/>
        </p:nvSpPr>
        <p:spPr>
          <a:xfrm flipH="1">
            <a:off x="8575920" y="3335760"/>
            <a:ext cx="3291480" cy="320004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09" name="Rectangle 3"/>
          <p:cNvSpPr/>
          <p:nvPr/>
        </p:nvSpPr>
        <p:spPr>
          <a:xfrm>
            <a:off x="641880" y="623160"/>
            <a:ext cx="10904760" cy="5607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1006920" y="1188720"/>
            <a:ext cx="3141000" cy="4480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r">
              <a:lnSpc>
                <a:spcPct val="90000"/>
              </a:lnSpc>
              <a:buNone/>
            </a:pPr>
            <a:r>
              <a:rPr lang="de-DE" sz="2800" b="0" strike="noStrike" spc="-1">
                <a:solidFill>
                  <a:srgbClr val="000000"/>
                </a:solidFill>
                <a:latin typeface="Aptos Display"/>
              </a:rPr>
              <a:t>GOAL</a:t>
            </a: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cxnSp>
        <p:nvCxnSpPr>
          <p:cNvPr id="111" name="Straight Connector 2"/>
          <p:cNvCxnSpPr/>
          <p:nvPr/>
        </p:nvCxnSpPr>
        <p:spPr>
          <a:xfrm>
            <a:off x="4654080" y="1852560"/>
            <a:ext cx="360" cy="3237120"/>
          </a:xfrm>
          <a:prstGeom prst="straightConnector1">
            <a:avLst/>
          </a:prstGeom>
          <a:ln w="19050" cap="sq">
            <a:solidFill>
              <a:srgbClr val="000000">
                <a:lumMod val="75000"/>
                <a:lumOff val="25000"/>
              </a:srgbClr>
            </a:solidFill>
          </a:ln>
        </p:spPr>
      </p:cxn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5139000" y="1828800"/>
            <a:ext cx="4795200" cy="3200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Modular Mail System</a:t>
            </a: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Replacable Components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No hard reliance</a:t>
            </a: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Everything in one package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3" name="Rectangle 7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14" name="Freeform: Shape 9"/>
          <p:cNvSpPr/>
          <p:nvPr/>
        </p:nvSpPr>
        <p:spPr>
          <a:xfrm>
            <a:off x="321840" y="321840"/>
            <a:ext cx="11546640" cy="6214320"/>
          </a:xfrm>
          <a:custGeom>
            <a:avLst/>
            <a:gdLst>
              <a:gd name="textAreaLeft" fmla="*/ 0 w 11546640"/>
              <a:gd name="textAreaRight" fmla="*/ 11547000 w 11546640"/>
              <a:gd name="textAreaTop" fmla="*/ 0 h 6214320"/>
              <a:gd name="textAreaBottom" fmla="*/ 6214680 h 6214320"/>
            </a:gdLst>
            <a:ahLst/>
            <a:cxnLst/>
            <a:rect l="textAreaLeft" t="textAreaTop" r="textAreaRight" b="textAreaBottom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15" name="Right Triangle 11"/>
          <p:cNvSpPr/>
          <p:nvPr/>
        </p:nvSpPr>
        <p:spPr>
          <a:xfrm flipH="1">
            <a:off x="8575920" y="3335760"/>
            <a:ext cx="3291480" cy="320004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16" name="Rectangle 13"/>
          <p:cNvSpPr/>
          <p:nvPr/>
        </p:nvSpPr>
        <p:spPr>
          <a:xfrm>
            <a:off x="641880" y="623160"/>
            <a:ext cx="10904760" cy="5607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1006920" y="1188720"/>
            <a:ext cx="3141000" cy="4480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r">
              <a:lnSpc>
                <a:spcPct val="90000"/>
              </a:lnSpc>
              <a:buNone/>
            </a:pPr>
            <a:r>
              <a:rPr lang="de-DE" sz="2800" b="0" strike="noStrike" spc="-1">
                <a:solidFill>
                  <a:srgbClr val="000000"/>
                </a:solidFill>
                <a:latin typeface="Aptos Display"/>
              </a:rPr>
              <a:t>APPROACH</a:t>
            </a: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cxnSp>
        <p:nvCxnSpPr>
          <p:cNvPr id="118" name="Straight Connector 15"/>
          <p:cNvCxnSpPr/>
          <p:nvPr/>
        </p:nvCxnSpPr>
        <p:spPr>
          <a:xfrm>
            <a:off x="4654080" y="1852560"/>
            <a:ext cx="360" cy="3237120"/>
          </a:xfrm>
          <a:prstGeom prst="straightConnector1">
            <a:avLst/>
          </a:prstGeom>
          <a:ln w="19050" cap="sq">
            <a:solidFill>
              <a:srgbClr val="000000">
                <a:lumMod val="75000"/>
                <a:lumOff val="25000"/>
              </a:srgbClr>
            </a:solidFill>
          </a:ln>
        </p:spPr>
      </p:cxnSp>
      <p:sp>
        <p:nvSpPr>
          <p:cNvPr id="119" name="PlaceHolder 2"/>
          <p:cNvSpPr>
            <a:spLocks noGrp="1"/>
          </p:cNvSpPr>
          <p:nvPr>
            <p:ph/>
          </p:nvPr>
        </p:nvSpPr>
        <p:spPr>
          <a:xfrm>
            <a:off x="5139000" y="1828800"/>
            <a:ext cx="5076360" cy="3200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 dirty="0">
                <a:solidFill>
                  <a:srgbClr val="000000"/>
                </a:solidFill>
                <a:latin typeface="Aptos"/>
              </a:rPr>
              <a:t>Create native </a:t>
            </a:r>
            <a:r>
              <a:rPr lang="de-DE" sz="2400" b="0" strike="noStrike" spc="-1" dirty="0" err="1">
                <a:solidFill>
                  <a:srgbClr val="000000"/>
                </a:solidFill>
                <a:latin typeface="Aptos"/>
              </a:rPr>
              <a:t>setup</a:t>
            </a:r>
            <a:endParaRPr lang="de-DE" sz="2400" b="0" strike="noStrike" spc="-1" dirty="0">
              <a:solidFill>
                <a:srgbClr val="000000"/>
              </a:solidFill>
              <a:latin typeface="Aptos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 dirty="0" err="1">
                <a:solidFill>
                  <a:srgbClr val="000000"/>
                </a:solidFill>
                <a:latin typeface="Aptos"/>
              </a:rPr>
              <a:t>Dockerize</a:t>
            </a:r>
            <a:r>
              <a:rPr lang="de-DE" sz="2400" b="0" strike="noStrike" spc="-1" dirty="0">
                <a:solidFill>
                  <a:srgbClr val="000000"/>
                </a:solidFill>
                <a:latin typeface="Aptos"/>
              </a:rPr>
              <a:t> individual </a:t>
            </a:r>
            <a:r>
              <a:rPr lang="de-DE" sz="2400" b="0" strike="noStrike" spc="-1" dirty="0" err="1">
                <a:solidFill>
                  <a:srgbClr val="000000"/>
                </a:solidFill>
                <a:latin typeface="Aptos"/>
              </a:rPr>
              <a:t>setup</a:t>
            </a:r>
            <a:endParaRPr lang="de-DE" sz="2400" b="0" strike="noStrike" spc="-1" dirty="0">
              <a:solidFill>
                <a:srgbClr val="000000"/>
              </a:solidFill>
              <a:latin typeface="Aptos"/>
            </a:endParaRP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 dirty="0">
                <a:solidFill>
                  <a:srgbClr val="000000"/>
                </a:solidFill>
                <a:latin typeface="Aptos"/>
              </a:rPr>
              <a:t>Repeat</a:t>
            </a: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 dirty="0">
                <a:solidFill>
                  <a:srgbClr val="000000"/>
                </a:solidFill>
                <a:latin typeface="Aptos"/>
              </a:rPr>
              <a:t>Transparent 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0" name="Rectangle 4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21" name="Freeform: Shape 3"/>
          <p:cNvSpPr/>
          <p:nvPr/>
        </p:nvSpPr>
        <p:spPr>
          <a:xfrm>
            <a:off x="321840" y="321840"/>
            <a:ext cx="11546640" cy="6214320"/>
          </a:xfrm>
          <a:custGeom>
            <a:avLst/>
            <a:gdLst>
              <a:gd name="textAreaLeft" fmla="*/ 0 w 11546640"/>
              <a:gd name="textAreaRight" fmla="*/ 11547000 w 11546640"/>
              <a:gd name="textAreaTop" fmla="*/ 0 h 6214320"/>
              <a:gd name="textAreaBottom" fmla="*/ 6214680 h 6214320"/>
            </a:gdLst>
            <a:ahLst/>
            <a:cxnLst/>
            <a:rect l="textAreaLeft" t="textAreaTop" r="textAreaRight" b="textAreaBottom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22" name="Right Triangle 3"/>
          <p:cNvSpPr/>
          <p:nvPr/>
        </p:nvSpPr>
        <p:spPr>
          <a:xfrm flipH="1">
            <a:off x="8575920" y="3335760"/>
            <a:ext cx="3291480" cy="320004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23" name="Rectangle 5"/>
          <p:cNvSpPr/>
          <p:nvPr/>
        </p:nvSpPr>
        <p:spPr>
          <a:xfrm>
            <a:off x="641880" y="623160"/>
            <a:ext cx="10904760" cy="5607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1006920" y="1188720"/>
            <a:ext cx="3141000" cy="4480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r">
              <a:lnSpc>
                <a:spcPct val="90000"/>
              </a:lnSpc>
              <a:buNone/>
            </a:pPr>
            <a:r>
              <a:rPr lang="de-DE" sz="2800" b="0" strike="noStrike" spc="-1">
                <a:solidFill>
                  <a:srgbClr val="000000"/>
                </a:solidFill>
                <a:latin typeface="Aptos Display"/>
              </a:rPr>
              <a:t>DIFFICULTIES</a:t>
            </a: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cxnSp>
        <p:nvCxnSpPr>
          <p:cNvPr id="125" name="Straight Connector 3"/>
          <p:cNvCxnSpPr/>
          <p:nvPr/>
        </p:nvCxnSpPr>
        <p:spPr>
          <a:xfrm>
            <a:off x="4654080" y="1852560"/>
            <a:ext cx="360" cy="3237120"/>
          </a:xfrm>
          <a:prstGeom prst="straightConnector1">
            <a:avLst/>
          </a:prstGeom>
          <a:ln w="19050" cap="sq">
            <a:solidFill>
              <a:srgbClr val="000000">
                <a:lumMod val="75000"/>
                <a:lumOff val="25000"/>
              </a:srgbClr>
            </a:solidFill>
          </a:ln>
        </p:spPr>
      </p:cxnSp>
      <p:sp>
        <p:nvSpPr>
          <p:cNvPr id="126" name="PlaceHolder 2"/>
          <p:cNvSpPr>
            <a:spLocks noGrp="1"/>
          </p:cNvSpPr>
          <p:nvPr>
            <p:ph/>
          </p:nvPr>
        </p:nvSpPr>
        <p:spPr>
          <a:xfrm>
            <a:off x="5139000" y="1828800"/>
            <a:ext cx="5076360" cy="3200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Transparent proxy (haproxy)</a:t>
            </a:r>
          </a:p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Cron Script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7" name="Rectangle 7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28" name="Freeform: Shape 9"/>
          <p:cNvSpPr/>
          <p:nvPr/>
        </p:nvSpPr>
        <p:spPr>
          <a:xfrm>
            <a:off x="321840" y="321840"/>
            <a:ext cx="11546640" cy="6214320"/>
          </a:xfrm>
          <a:custGeom>
            <a:avLst/>
            <a:gdLst>
              <a:gd name="textAreaLeft" fmla="*/ 0 w 11546640"/>
              <a:gd name="textAreaRight" fmla="*/ 11547000 w 11546640"/>
              <a:gd name="textAreaTop" fmla="*/ 0 h 6214320"/>
              <a:gd name="textAreaBottom" fmla="*/ 6214680 h 6214320"/>
            </a:gdLst>
            <a:ahLst/>
            <a:cxnLst/>
            <a:rect l="textAreaLeft" t="textAreaTop" r="textAreaRight" b="textAreaBottom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29" name="Right Triangle 11"/>
          <p:cNvSpPr/>
          <p:nvPr/>
        </p:nvSpPr>
        <p:spPr>
          <a:xfrm flipH="1">
            <a:off x="8575920" y="3335760"/>
            <a:ext cx="3291480" cy="320004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30" name="Rectangle 13"/>
          <p:cNvSpPr/>
          <p:nvPr/>
        </p:nvSpPr>
        <p:spPr>
          <a:xfrm>
            <a:off x="641880" y="623160"/>
            <a:ext cx="10904760" cy="5607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1006920" y="1188720"/>
            <a:ext cx="3141000" cy="4480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r">
              <a:lnSpc>
                <a:spcPct val="90000"/>
              </a:lnSpc>
              <a:buNone/>
            </a:pPr>
            <a:r>
              <a:rPr lang="de-DE" sz="2800" b="0" strike="noStrike" spc="-1">
                <a:solidFill>
                  <a:srgbClr val="000000"/>
                </a:solidFill>
                <a:latin typeface="Aptos Display"/>
              </a:rPr>
              <a:t>TECHNOLOGY STACK</a:t>
            </a: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cxnSp>
        <p:nvCxnSpPr>
          <p:cNvPr id="132" name="Straight Connector 15"/>
          <p:cNvCxnSpPr/>
          <p:nvPr/>
        </p:nvCxnSpPr>
        <p:spPr>
          <a:xfrm>
            <a:off x="4654080" y="1852560"/>
            <a:ext cx="360" cy="3237120"/>
          </a:xfrm>
          <a:prstGeom prst="straightConnector1">
            <a:avLst/>
          </a:prstGeom>
          <a:ln w="19050" cap="sq">
            <a:solidFill>
              <a:srgbClr val="000000">
                <a:lumMod val="75000"/>
                <a:lumOff val="25000"/>
              </a:srgbClr>
            </a:solidFill>
          </a:ln>
        </p:spPr>
      </p:cxnSp>
      <p:sp>
        <p:nvSpPr>
          <p:cNvPr id="133" name="Textfeld 5"/>
          <p:cNvSpPr/>
          <p:nvPr/>
        </p:nvSpPr>
        <p:spPr>
          <a:xfrm>
            <a:off x="4930920" y="819360"/>
            <a:ext cx="58327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u="sng" strike="noStrike" spc="-1">
                <a:solidFill>
                  <a:srgbClr val="000000"/>
                </a:solidFill>
                <a:uFillTx/>
                <a:latin typeface="Aptos"/>
              </a:rPr>
              <a:t>Frontend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Textfeld 6"/>
          <p:cNvSpPr/>
          <p:nvPr/>
        </p:nvSpPr>
        <p:spPr>
          <a:xfrm>
            <a:off x="4930920" y="2012400"/>
            <a:ext cx="58327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u="sng" strike="noStrike" spc="-1">
                <a:solidFill>
                  <a:srgbClr val="000000"/>
                </a:solidFill>
                <a:uFillTx/>
                <a:latin typeface="Aptos"/>
              </a:rPr>
              <a:t>Backend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Textfeld 8"/>
          <p:cNvSpPr/>
          <p:nvPr/>
        </p:nvSpPr>
        <p:spPr>
          <a:xfrm>
            <a:off x="4930920" y="3205800"/>
            <a:ext cx="58327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u="sng" strike="noStrike" spc="-1">
                <a:solidFill>
                  <a:srgbClr val="000000"/>
                </a:solidFill>
                <a:uFillTx/>
                <a:latin typeface="Aptos"/>
              </a:rPr>
              <a:t>Database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6" name="Picture 2" descr="Roundcube - Free and Open Source Webmail Software"/>
          <p:cNvPicPr/>
          <p:nvPr/>
        </p:nvPicPr>
        <p:blipFill>
          <a:blip r:embed="rId3"/>
          <a:stretch/>
        </p:blipFill>
        <p:spPr>
          <a:xfrm>
            <a:off x="5030280" y="1245960"/>
            <a:ext cx="2237760" cy="579960"/>
          </a:xfrm>
          <a:prstGeom prst="rect">
            <a:avLst/>
          </a:prstGeom>
          <a:ln w="0">
            <a:noFill/>
          </a:ln>
        </p:spPr>
      </p:pic>
      <p:pic>
        <p:nvPicPr>
          <p:cNvPr id="137" name="Picture 6" descr="HAProxy - Wikipedia"/>
          <p:cNvPicPr/>
          <p:nvPr/>
        </p:nvPicPr>
        <p:blipFill>
          <a:blip r:embed="rId4"/>
          <a:stretch/>
        </p:blipFill>
        <p:spPr>
          <a:xfrm>
            <a:off x="8071560" y="2248200"/>
            <a:ext cx="1388520" cy="1090800"/>
          </a:xfrm>
          <a:prstGeom prst="rect">
            <a:avLst/>
          </a:prstGeom>
          <a:ln w="0">
            <a:noFill/>
          </a:ln>
        </p:spPr>
      </p:pic>
      <p:pic>
        <p:nvPicPr>
          <p:cNvPr id="138" name="Picture 8" descr="Dovecot | The Secure IMAP server"/>
          <p:cNvPicPr/>
          <p:nvPr/>
        </p:nvPicPr>
        <p:blipFill>
          <a:blip r:embed="rId5"/>
          <a:stretch/>
        </p:blipFill>
        <p:spPr>
          <a:xfrm>
            <a:off x="5030280" y="2437200"/>
            <a:ext cx="1478520" cy="742680"/>
          </a:xfrm>
          <a:prstGeom prst="rect">
            <a:avLst/>
          </a:prstGeom>
          <a:ln w="0">
            <a:noFill/>
          </a:ln>
        </p:spPr>
      </p:pic>
      <p:pic>
        <p:nvPicPr>
          <p:cNvPr id="139" name="Picture 10"/>
          <p:cNvPicPr/>
          <p:nvPr/>
        </p:nvPicPr>
        <p:blipFill>
          <a:blip r:embed="rId6"/>
          <a:stretch/>
        </p:blipFill>
        <p:spPr>
          <a:xfrm>
            <a:off x="6654240" y="2348640"/>
            <a:ext cx="1271880" cy="889920"/>
          </a:xfrm>
          <a:prstGeom prst="rect">
            <a:avLst/>
          </a:prstGeom>
          <a:ln w="0">
            <a:noFill/>
          </a:ln>
        </p:spPr>
      </p:pic>
      <p:pic>
        <p:nvPicPr>
          <p:cNvPr id="140" name="Picture 16" descr="Prometheus Monitoring System Logo PNG Vector (SVG) Free Download"/>
          <p:cNvPicPr/>
          <p:nvPr/>
        </p:nvPicPr>
        <p:blipFill>
          <a:blip r:embed="rId7"/>
          <a:stretch/>
        </p:blipFill>
        <p:spPr>
          <a:xfrm>
            <a:off x="6431400" y="4852440"/>
            <a:ext cx="1223280" cy="1051920"/>
          </a:xfrm>
          <a:prstGeom prst="rect">
            <a:avLst/>
          </a:prstGeom>
          <a:ln w="0">
            <a:noFill/>
          </a:ln>
        </p:spPr>
      </p:pic>
      <p:pic>
        <p:nvPicPr>
          <p:cNvPr id="141" name="Picture 18" descr="GitHub - rspamd/rspamd: Rapid spam filtering system."/>
          <p:cNvPicPr/>
          <p:nvPr/>
        </p:nvPicPr>
        <p:blipFill>
          <a:blip r:embed="rId8"/>
          <a:stretch/>
        </p:blipFill>
        <p:spPr>
          <a:xfrm>
            <a:off x="9605520" y="2463840"/>
            <a:ext cx="1209240" cy="758160"/>
          </a:xfrm>
          <a:prstGeom prst="rect">
            <a:avLst/>
          </a:prstGeom>
          <a:ln w="0">
            <a:noFill/>
          </a:ln>
        </p:spPr>
      </p:pic>
      <p:pic>
        <p:nvPicPr>
          <p:cNvPr id="142" name="Picture 20" descr="Grafana - Wikipedia"/>
          <p:cNvPicPr/>
          <p:nvPr/>
        </p:nvPicPr>
        <p:blipFill>
          <a:blip r:embed="rId9"/>
          <a:stretch/>
        </p:blipFill>
        <p:spPr>
          <a:xfrm>
            <a:off x="5030280" y="4845600"/>
            <a:ext cx="1080720" cy="1103400"/>
          </a:xfrm>
          <a:prstGeom prst="rect">
            <a:avLst/>
          </a:prstGeom>
          <a:ln w="0">
            <a:noFill/>
          </a:ln>
        </p:spPr>
      </p:pic>
      <p:sp>
        <p:nvSpPr>
          <p:cNvPr id="143" name="Textfeld 22"/>
          <p:cNvSpPr/>
          <p:nvPr/>
        </p:nvSpPr>
        <p:spPr>
          <a:xfrm>
            <a:off x="4930920" y="4434840"/>
            <a:ext cx="5832720" cy="36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800" b="1" u="sng" strike="noStrike" spc="-1">
                <a:solidFill>
                  <a:srgbClr val="000000"/>
                </a:solidFill>
                <a:uFillTx/>
                <a:latin typeface="Aptos"/>
              </a:rPr>
              <a:t>Monitoring</a:t>
            </a:r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4" name="Picture 2" descr="MariaDB official logo: blue vertical png"/>
          <p:cNvPicPr/>
          <p:nvPr/>
        </p:nvPicPr>
        <p:blipFill>
          <a:blip r:embed="rId10"/>
          <a:stretch/>
        </p:blipFill>
        <p:spPr>
          <a:xfrm>
            <a:off x="5030280" y="3576240"/>
            <a:ext cx="995040" cy="8125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5" name="Rectangle 7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46" name="Freeform: Shape 9"/>
          <p:cNvSpPr/>
          <p:nvPr/>
        </p:nvSpPr>
        <p:spPr>
          <a:xfrm>
            <a:off x="321840" y="321840"/>
            <a:ext cx="11546640" cy="6214320"/>
          </a:xfrm>
          <a:custGeom>
            <a:avLst/>
            <a:gdLst>
              <a:gd name="textAreaLeft" fmla="*/ 0 w 11546640"/>
              <a:gd name="textAreaRight" fmla="*/ 11547000 w 11546640"/>
              <a:gd name="textAreaTop" fmla="*/ 0 h 6214320"/>
              <a:gd name="textAreaBottom" fmla="*/ 6214680 h 6214320"/>
            </a:gdLst>
            <a:ahLst/>
            <a:cxnLst/>
            <a:rect l="textAreaLeft" t="textAreaTop" r="textAreaRight" b="textAreaBottom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47" name="Right Triangle 11"/>
          <p:cNvSpPr/>
          <p:nvPr/>
        </p:nvSpPr>
        <p:spPr>
          <a:xfrm flipH="1">
            <a:off x="8575920" y="3335760"/>
            <a:ext cx="3291480" cy="320004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48" name="Rectangle 13"/>
          <p:cNvSpPr/>
          <p:nvPr/>
        </p:nvSpPr>
        <p:spPr>
          <a:xfrm>
            <a:off x="641880" y="623160"/>
            <a:ext cx="10904760" cy="5607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1006920" y="1188720"/>
            <a:ext cx="3141000" cy="44802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r">
              <a:lnSpc>
                <a:spcPct val="90000"/>
              </a:lnSpc>
              <a:buNone/>
            </a:pPr>
            <a:r>
              <a:rPr lang="de-DE" sz="2800" b="0" strike="noStrike" spc="-1">
                <a:solidFill>
                  <a:srgbClr val="000000"/>
                </a:solidFill>
                <a:latin typeface="Aptos Display"/>
              </a:rPr>
              <a:t>CRON SCRIPT</a:t>
            </a:r>
            <a:endParaRPr lang="de-DE" sz="2800" b="0" strike="noStrike" spc="-1">
              <a:solidFill>
                <a:srgbClr val="000000"/>
              </a:solidFill>
              <a:latin typeface="Aptos"/>
            </a:endParaRPr>
          </a:p>
        </p:txBody>
      </p:sp>
      <p:cxnSp>
        <p:nvCxnSpPr>
          <p:cNvPr id="150" name="Straight Connector 15"/>
          <p:cNvCxnSpPr/>
          <p:nvPr/>
        </p:nvCxnSpPr>
        <p:spPr>
          <a:xfrm>
            <a:off x="4654080" y="1852560"/>
            <a:ext cx="360" cy="3237120"/>
          </a:xfrm>
          <a:prstGeom prst="straightConnector1">
            <a:avLst/>
          </a:prstGeom>
          <a:ln w="19050" cap="sq">
            <a:solidFill>
              <a:srgbClr val="000000">
                <a:lumMod val="75000"/>
                <a:lumOff val="25000"/>
              </a:srgbClr>
            </a:solidFill>
          </a:ln>
        </p:spPr>
      </p:cxnSp>
      <p:sp>
        <p:nvSpPr>
          <p:cNvPr id="151" name="PlaceHolder 2"/>
          <p:cNvSpPr>
            <a:spLocks noGrp="1"/>
          </p:cNvSpPr>
          <p:nvPr>
            <p:ph/>
          </p:nvPr>
        </p:nvSpPr>
        <p:spPr>
          <a:xfrm>
            <a:off x="5139000" y="1828800"/>
            <a:ext cx="5076360" cy="32004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Four Scripts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solidFill>
                  <a:srgbClr val="000000"/>
                </a:solidFill>
                <a:latin typeface="Aptos"/>
              </a:rPr>
              <a:t>runner.sh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solidFill>
                  <a:srgbClr val="000000"/>
                </a:solidFill>
                <a:latin typeface="Aptos"/>
              </a:rPr>
              <a:t>master_check.sh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solidFill>
                  <a:srgbClr val="000000"/>
                </a:solidFill>
                <a:latin typeface="Aptos"/>
              </a:rPr>
              <a:t>minute_check.sh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solidFill>
                  <a:srgbClr val="000000"/>
                </a:solidFill>
                <a:latin typeface="Aptos"/>
              </a:rPr>
              <a:t>gen_stats.sh</a:t>
            </a:r>
          </a:p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solidFill>
                  <a:srgbClr val="000000"/>
                </a:solidFill>
                <a:latin typeface="Aptos"/>
              </a:rPr>
              <a:t>Main task: gen_stats.sh</a:t>
            </a: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2" name="Rectangle 10"/>
          <p:cNvSpPr/>
          <p:nvPr/>
        </p:nvSpPr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53" name="Freeform: Shape 12"/>
          <p:cNvSpPr/>
          <p:nvPr/>
        </p:nvSpPr>
        <p:spPr>
          <a:xfrm>
            <a:off x="321840" y="321840"/>
            <a:ext cx="11546640" cy="6214320"/>
          </a:xfrm>
          <a:custGeom>
            <a:avLst/>
            <a:gdLst>
              <a:gd name="textAreaLeft" fmla="*/ 0 w 11546640"/>
              <a:gd name="textAreaRight" fmla="*/ 11547000 w 11546640"/>
              <a:gd name="textAreaTop" fmla="*/ 0 h 6214320"/>
              <a:gd name="textAreaBottom" fmla="*/ 6214680 h 6214320"/>
            </a:gdLst>
            <a:ahLst/>
            <a:cxnLst/>
            <a:rect l="textAreaLeft" t="textAreaTop" r="textAreaRight" b="textAreaBottom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54" name="Right Triangle 14"/>
          <p:cNvSpPr/>
          <p:nvPr/>
        </p:nvSpPr>
        <p:spPr>
          <a:xfrm flipH="1">
            <a:off x="8575920" y="3335760"/>
            <a:ext cx="3291480" cy="320004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sp>
        <p:nvSpPr>
          <p:cNvPr id="155" name="Rectangle 16"/>
          <p:cNvSpPr/>
          <p:nvPr/>
        </p:nvSpPr>
        <p:spPr>
          <a:xfrm>
            <a:off x="641880" y="623160"/>
            <a:ext cx="10904760" cy="5607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en-US" sz="1800" b="0" strike="noStrike" spc="-1">
              <a:solidFill>
                <a:schemeClr val="lt1"/>
              </a:solidFill>
              <a:latin typeface="Aptos"/>
            </a:endParaRPr>
          </a:p>
        </p:txBody>
      </p:sp>
      <p:cxnSp>
        <p:nvCxnSpPr>
          <p:cNvPr id="156" name="Straight Connector 18"/>
          <p:cNvCxnSpPr/>
          <p:nvPr/>
        </p:nvCxnSpPr>
        <p:spPr>
          <a:xfrm>
            <a:off x="4654080" y="1852560"/>
            <a:ext cx="360" cy="3237120"/>
          </a:xfrm>
          <a:prstGeom prst="straightConnector1">
            <a:avLst/>
          </a:prstGeom>
          <a:ln w="19050" cap="sq">
            <a:solidFill>
              <a:srgbClr val="000000">
                <a:lumMod val="75000"/>
                <a:lumOff val="25000"/>
              </a:srgbClr>
            </a:solidFill>
          </a:ln>
        </p:spPr>
      </p:cxnSp>
      <p:sp>
        <p:nvSpPr>
          <p:cNvPr id="157" name="Titel 1"/>
          <p:cNvSpPr/>
          <p:nvPr/>
        </p:nvSpPr>
        <p:spPr>
          <a:xfrm>
            <a:off x="1006920" y="1188720"/>
            <a:ext cx="3141000" cy="448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r">
              <a:lnSpc>
                <a:spcPct val="90000"/>
              </a:lnSpc>
            </a:pPr>
            <a:r>
              <a:rPr lang="de-DE" sz="2800" b="0" strike="noStrike" spc="-1">
                <a:solidFill>
                  <a:srgbClr val="000000"/>
                </a:solidFill>
                <a:latin typeface="Aptos Display"/>
              </a:rPr>
              <a:t>ARCHITECTURE</a:t>
            </a:r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8" name="Grafik 2"/>
          <p:cNvPicPr/>
          <p:nvPr/>
        </p:nvPicPr>
        <p:blipFill>
          <a:blip r:embed="rId2"/>
          <a:stretch/>
        </p:blipFill>
        <p:spPr>
          <a:xfrm>
            <a:off x="4669920" y="1864800"/>
            <a:ext cx="6875640" cy="3281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513</Words>
  <Application>Microsoft Macintosh PowerPoint</Application>
  <PresentationFormat>Breitbild</PresentationFormat>
  <Paragraphs>110</Paragraphs>
  <Slides>11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11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Courier New</vt:lpstr>
      <vt:lpstr>Symbol</vt:lpstr>
      <vt:lpstr>Times New Roman</vt:lpstr>
      <vt:lpstr>Wingdings</vt:lpstr>
      <vt:lpstr>Office</vt:lpstr>
      <vt:lpstr>Office</vt:lpstr>
      <vt:lpstr>Mailserver MOST</vt:lpstr>
      <vt:lpstr>AGENDA</vt:lpstr>
      <vt:lpstr>INTRODUCTION</vt:lpstr>
      <vt:lpstr>GOAL</vt:lpstr>
      <vt:lpstr>APPROACH</vt:lpstr>
      <vt:lpstr>DIFFICULTIES</vt:lpstr>
      <vt:lpstr>TECHNOLOGY STACK</vt:lpstr>
      <vt:lpstr>CRON SCRIPT</vt:lpstr>
      <vt:lpstr>PowerPoint-Präsentation</vt:lpstr>
      <vt:lpstr>PowerPoint-Präsentation</vt:lpstr>
      <vt:lpstr>DEMO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Mailserver MOST</dc:title>
  <dc:subject/>
  <dc:creator>Dejan Bogdanovic</dc:creator>
  <dc:description/>
  <cp:lastModifiedBy>Mino Petrizzo</cp:lastModifiedBy>
  <cp:revision>122</cp:revision>
  <dcterms:created xsi:type="dcterms:W3CDTF">2024-04-25T11:29:06Z</dcterms:created>
  <dcterms:modified xsi:type="dcterms:W3CDTF">2024-05-27T07:52:53Z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3</vt:i4>
  </property>
  <property fmtid="{D5CDD505-2E9C-101B-9397-08002B2CF9AE}" pid="3" name="PresentationFormat">
    <vt:lpwstr>Breitbild</vt:lpwstr>
  </property>
  <property fmtid="{D5CDD505-2E9C-101B-9397-08002B2CF9AE}" pid="4" name="Slides">
    <vt:i4>8</vt:i4>
  </property>
</Properties>
</file>