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8" r:id="rId2"/>
    <p:sldId id="263" r:id="rId3"/>
    <p:sldId id="256" r:id="rId4"/>
    <p:sldId id="257" r:id="rId5"/>
    <p:sldId id="259" r:id="rId6"/>
    <p:sldId id="260" r:id="rId7"/>
    <p:sldId id="261" r:id="rId8"/>
    <p:sldId id="264" r:id="rId9"/>
    <p:sldId id="262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2BDB1F-EEDE-4EC9-B0F4-6291EA0AE26A}" v="648" dt="2019-12-10T19:41:15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71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592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29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973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70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6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94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830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522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41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2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80022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AF1BD-C3AD-4F37-96C3-3B10C7038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752653"/>
          </a:xfrm>
        </p:spPr>
        <p:txBody>
          <a:bodyPr/>
          <a:lstStyle/>
          <a:p>
            <a:r>
              <a:rPr lang="en-GB" dirty="0" err="1">
                <a:cs typeface="Arial"/>
              </a:rPr>
              <a:t>Schere</a:t>
            </a:r>
            <a:br>
              <a:rPr lang="en-GB" dirty="0">
                <a:cs typeface="Arial"/>
              </a:rPr>
            </a:br>
            <a:r>
              <a:rPr lang="en-GB" dirty="0">
                <a:cs typeface="Arial"/>
              </a:rPr>
              <a:t>Stein</a:t>
            </a:r>
            <a:br>
              <a:rPr lang="en-GB" dirty="0">
                <a:cs typeface="Arial"/>
              </a:rPr>
            </a:br>
            <a:r>
              <a:rPr lang="en-GB" dirty="0">
                <a:cs typeface="Arial"/>
              </a:rPr>
              <a:t>Papier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03A32-144B-425B-8324-6512FE5C58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cs typeface="Arial"/>
              </a:rPr>
              <a:t>Andreas </a:t>
            </a:r>
            <a:r>
              <a:rPr lang="en-GB" dirty="0" err="1">
                <a:cs typeface="Arial"/>
              </a:rPr>
              <a:t>Fraefel</a:t>
            </a:r>
            <a:r>
              <a:rPr lang="en-GB" dirty="0">
                <a:cs typeface="Arial"/>
              </a:rPr>
              <a:t>, Dario </a:t>
            </a:r>
            <a:r>
              <a:rPr lang="en-GB" dirty="0" err="1">
                <a:cs typeface="Arial"/>
              </a:rPr>
              <a:t>Caluzi</a:t>
            </a:r>
            <a:endParaRPr lang="en-GB" dirty="0" err="1"/>
          </a:p>
        </p:txBody>
      </p:sp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9A33905-61A9-491D-82EB-07F5E04AD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586" y="281945"/>
            <a:ext cx="4887432" cy="420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69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038B9-7BA0-401B-9BFA-5C20AC6B7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Technologien</a:t>
            </a:r>
            <a:br>
              <a:rPr lang="en-GB" dirty="0"/>
            </a:b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057CEE8-7ECC-4309-B95E-F0BBF5560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err="1"/>
              <a:t>Node</a:t>
            </a:r>
            <a:r>
              <a:rPr lang="de-CH" dirty="0"/>
              <a:t> JS</a:t>
            </a:r>
          </a:p>
          <a:p>
            <a:r>
              <a:rPr lang="de-CH" dirty="0"/>
              <a:t>WebRTC</a:t>
            </a:r>
          </a:p>
          <a:p>
            <a:r>
              <a:rPr lang="de-CH" dirty="0"/>
              <a:t>Web3</a:t>
            </a:r>
          </a:p>
          <a:p>
            <a:r>
              <a:rPr lang="de-CH" dirty="0" err="1"/>
              <a:t>Solidity</a:t>
            </a:r>
            <a:endParaRPr lang="de-CH" dirty="0"/>
          </a:p>
          <a:p>
            <a:r>
              <a:rPr lang="de-CH" dirty="0" err="1"/>
              <a:t>Metamask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0078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90E9AA1-9F32-452F-BF6B-464AF1273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799" y="1720936"/>
            <a:ext cx="3030401" cy="4355695"/>
          </a:xfrm>
          <a:prstGeom prst="rect">
            <a:avLst/>
          </a:prstGeom>
        </p:spPr>
      </p:pic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E311AE58-291F-40DD-9B20-CF6A660E6A6E}"/>
              </a:ext>
            </a:extLst>
          </p:cNvPr>
          <p:cNvSpPr/>
          <p:nvPr/>
        </p:nvSpPr>
        <p:spPr>
          <a:xfrm>
            <a:off x="3945173" y="2181138"/>
            <a:ext cx="1683840" cy="3103927"/>
          </a:xfrm>
          <a:custGeom>
            <a:avLst/>
            <a:gdLst>
              <a:gd name="connsiteX0" fmla="*/ 761051 w 1683840"/>
              <a:gd name="connsiteY0" fmla="*/ 3103927 h 3103927"/>
              <a:gd name="connsiteX1" fmla="*/ 31209 w 1683840"/>
              <a:gd name="connsiteY1" fmla="*/ 1241571 h 3103927"/>
              <a:gd name="connsiteX2" fmla="*/ 1683840 w 1683840"/>
              <a:gd name="connsiteY2" fmla="*/ 0 h 3103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3840" h="3103927">
                <a:moveTo>
                  <a:pt x="761051" y="3103927"/>
                </a:moveTo>
                <a:cubicBezTo>
                  <a:pt x="319231" y="2431409"/>
                  <a:pt x="-122589" y="1758892"/>
                  <a:pt x="31209" y="1241571"/>
                </a:cubicBezTo>
                <a:cubicBezTo>
                  <a:pt x="185007" y="724250"/>
                  <a:pt x="934423" y="362125"/>
                  <a:pt x="168384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C465A1B-C1E8-4830-8265-D7E5FE0AE886}"/>
              </a:ext>
            </a:extLst>
          </p:cNvPr>
          <p:cNvSpPr txBox="1"/>
          <p:nvPr/>
        </p:nvSpPr>
        <p:spPr>
          <a:xfrm>
            <a:off x="3122083" y="3187817"/>
            <a:ext cx="1140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 err="1">
                <a:solidFill>
                  <a:schemeClr val="accent1">
                    <a:lumMod val="75000"/>
                  </a:schemeClr>
                </a:solidFill>
              </a:rPr>
              <a:t>getNodes</a:t>
            </a:r>
            <a:endParaRPr lang="de-CH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876291B-6C16-4A72-AE36-28976A7B1A3F}"/>
              </a:ext>
            </a:extLst>
          </p:cNvPr>
          <p:cNvCxnSpPr/>
          <p:nvPr/>
        </p:nvCxnSpPr>
        <p:spPr>
          <a:xfrm flipV="1">
            <a:off x="6095999" y="3078760"/>
            <a:ext cx="0" cy="73823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66DD1A01-4027-4A50-8B2B-BB3CD29488F5}"/>
              </a:ext>
            </a:extLst>
          </p:cNvPr>
          <p:cNvSpPr txBox="1"/>
          <p:nvPr/>
        </p:nvSpPr>
        <p:spPr>
          <a:xfrm>
            <a:off x="5229117" y="3187817"/>
            <a:ext cx="1140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 err="1">
                <a:solidFill>
                  <a:schemeClr val="accent1">
                    <a:lumMod val="75000"/>
                  </a:schemeClr>
                </a:solidFill>
              </a:rPr>
              <a:t>getNodes</a:t>
            </a:r>
            <a:endParaRPr lang="de-CH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Freihandform: Form 26">
            <a:extLst>
              <a:ext uri="{FF2B5EF4-FFF2-40B4-BE49-F238E27FC236}">
                <a16:creationId xmlns:a16="http://schemas.microsoft.com/office/drawing/2014/main" id="{BBCA7E48-3C4B-4D24-82DD-5233C9083D52}"/>
              </a:ext>
            </a:extLst>
          </p:cNvPr>
          <p:cNvSpPr/>
          <p:nvPr/>
        </p:nvSpPr>
        <p:spPr>
          <a:xfrm>
            <a:off x="6171912" y="2100559"/>
            <a:ext cx="2501887" cy="3192895"/>
          </a:xfrm>
          <a:custGeom>
            <a:avLst/>
            <a:gdLst>
              <a:gd name="connsiteX0" fmla="*/ 1319457 w 2501887"/>
              <a:gd name="connsiteY0" fmla="*/ 3192895 h 3192895"/>
              <a:gd name="connsiteX1" fmla="*/ 2460360 w 2501887"/>
              <a:gd name="connsiteY1" fmla="*/ 1406040 h 3192895"/>
              <a:gd name="connsiteX2" fmla="*/ 10774 w 2501887"/>
              <a:gd name="connsiteY2" fmla="*/ 13467 h 319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1887" h="3192895">
                <a:moveTo>
                  <a:pt x="1319457" y="3192895"/>
                </a:moveTo>
                <a:cubicBezTo>
                  <a:pt x="1998965" y="2564420"/>
                  <a:pt x="2678474" y="1935945"/>
                  <a:pt x="2460360" y="1406040"/>
                </a:cubicBezTo>
                <a:cubicBezTo>
                  <a:pt x="2242246" y="876135"/>
                  <a:pt x="-180774" y="-127748"/>
                  <a:pt x="10774" y="1346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C2C631C-3492-4EE4-84D8-C7DBCD4299BD}"/>
              </a:ext>
            </a:extLst>
          </p:cNvPr>
          <p:cNvSpPr txBox="1"/>
          <p:nvPr/>
        </p:nvSpPr>
        <p:spPr>
          <a:xfrm>
            <a:off x="7547737" y="3187817"/>
            <a:ext cx="1140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dirty="0" err="1">
                <a:solidFill>
                  <a:schemeClr val="accent1">
                    <a:lumMod val="75000"/>
                  </a:schemeClr>
                </a:solidFill>
              </a:rPr>
              <a:t>getNodes</a:t>
            </a:r>
            <a:endParaRPr lang="de-CH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5D1596C6-D652-4B2A-B7B2-324C1EA683D5}"/>
              </a:ext>
            </a:extLst>
          </p:cNvPr>
          <p:cNvCxnSpPr>
            <a:cxnSpLocks/>
          </p:cNvCxnSpPr>
          <p:nvPr/>
        </p:nvCxnSpPr>
        <p:spPr>
          <a:xfrm flipH="1">
            <a:off x="5258543" y="4582852"/>
            <a:ext cx="519700" cy="63887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1B97A381-5142-4936-9486-8432F12897F3}"/>
              </a:ext>
            </a:extLst>
          </p:cNvPr>
          <p:cNvCxnSpPr>
            <a:cxnSpLocks/>
          </p:cNvCxnSpPr>
          <p:nvPr/>
        </p:nvCxnSpPr>
        <p:spPr>
          <a:xfrm flipV="1">
            <a:off x="5367546" y="4691600"/>
            <a:ext cx="505907" cy="63325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DCD8B987-CDD6-4348-A749-B9D20B1A6048}"/>
              </a:ext>
            </a:extLst>
          </p:cNvPr>
          <p:cNvCxnSpPr/>
          <p:nvPr/>
        </p:nvCxnSpPr>
        <p:spPr>
          <a:xfrm flipH="1" flipV="1">
            <a:off x="6518246" y="4521667"/>
            <a:ext cx="553673" cy="595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28531492-01F9-47A3-8C2C-AF97419236AE}"/>
              </a:ext>
            </a:extLst>
          </p:cNvPr>
          <p:cNvCxnSpPr>
            <a:cxnSpLocks/>
          </p:cNvCxnSpPr>
          <p:nvPr/>
        </p:nvCxnSpPr>
        <p:spPr>
          <a:xfrm flipH="1" flipV="1">
            <a:off x="5508827" y="5539274"/>
            <a:ext cx="1151374" cy="18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F05E5887-2D5C-4FAB-AEEC-4170A8E33EAA}"/>
              </a:ext>
            </a:extLst>
          </p:cNvPr>
          <p:cNvCxnSpPr>
            <a:cxnSpLocks/>
          </p:cNvCxnSpPr>
          <p:nvPr/>
        </p:nvCxnSpPr>
        <p:spPr>
          <a:xfrm>
            <a:off x="5518393" y="5712903"/>
            <a:ext cx="11418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0DF48A93-0AA6-4564-8327-610D6CF5929D}"/>
              </a:ext>
            </a:extLst>
          </p:cNvPr>
          <p:cNvCxnSpPr>
            <a:cxnSpLocks/>
          </p:cNvCxnSpPr>
          <p:nvPr/>
        </p:nvCxnSpPr>
        <p:spPr>
          <a:xfrm>
            <a:off x="6301939" y="4582852"/>
            <a:ext cx="585422" cy="591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feil: nach oben und unten 47">
            <a:extLst>
              <a:ext uri="{FF2B5EF4-FFF2-40B4-BE49-F238E27FC236}">
                <a16:creationId xmlns:a16="http://schemas.microsoft.com/office/drawing/2014/main" id="{C5CEFFB5-D3C8-4E85-9AF4-118CE16B599A}"/>
              </a:ext>
            </a:extLst>
          </p:cNvPr>
          <p:cNvSpPr/>
          <p:nvPr/>
        </p:nvSpPr>
        <p:spPr>
          <a:xfrm rot="2357214">
            <a:off x="5292222" y="4539472"/>
            <a:ext cx="526866" cy="80055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9" name="Pfeil: nach oben und unten 48">
            <a:extLst>
              <a:ext uri="{FF2B5EF4-FFF2-40B4-BE49-F238E27FC236}">
                <a16:creationId xmlns:a16="http://schemas.microsoft.com/office/drawing/2014/main" id="{3E5EB1B4-F4FD-4A0D-89F7-49E81AF925E7}"/>
              </a:ext>
            </a:extLst>
          </p:cNvPr>
          <p:cNvSpPr/>
          <p:nvPr/>
        </p:nvSpPr>
        <p:spPr>
          <a:xfrm rot="19016527">
            <a:off x="6460156" y="4478555"/>
            <a:ext cx="526866" cy="80055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0" name="Pfeil: nach oben und unten 49">
            <a:extLst>
              <a:ext uri="{FF2B5EF4-FFF2-40B4-BE49-F238E27FC236}">
                <a16:creationId xmlns:a16="http://schemas.microsoft.com/office/drawing/2014/main" id="{015C5CDD-28E5-449F-91E6-5E6381A60AF8}"/>
              </a:ext>
            </a:extLst>
          </p:cNvPr>
          <p:cNvSpPr/>
          <p:nvPr/>
        </p:nvSpPr>
        <p:spPr>
          <a:xfrm rot="16200000">
            <a:off x="5813092" y="5011845"/>
            <a:ext cx="526866" cy="116735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C038B9-7BA0-401B-9BFA-5C20AC6B7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Verbindungsaufbau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588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4" grpId="0"/>
      <p:bldP spid="27" grpId="0" animBg="1"/>
      <p:bldP spid="28" grpId="0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B72C-D9AF-4E16-A139-74E7280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cs typeface="Calibri Light"/>
              </a:rPr>
              <a:t>Spielaufbau</a:t>
            </a:r>
          </a:p>
        </p:txBody>
      </p:sp>
      <p:pic>
        <p:nvPicPr>
          <p:cNvPr id="5" name="Grafik 3" descr="A picture containing device&#10;&#10;Description generated with very high confidence">
            <a:extLst>
              <a:ext uri="{FF2B5EF4-FFF2-40B4-BE49-F238E27FC236}">
                <a16:creationId xmlns:a16="http://schemas.microsoft.com/office/drawing/2014/main" id="{DA4CCBEB-8F2C-4D44-B1E8-A124EB935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102" y="1780070"/>
            <a:ext cx="3030401" cy="4355695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1A65C4B2-CF53-46C3-9A0F-28422D848C75}"/>
              </a:ext>
            </a:extLst>
          </p:cNvPr>
          <p:cNvSpPr/>
          <p:nvPr/>
        </p:nvSpPr>
        <p:spPr>
          <a:xfrm>
            <a:off x="6271331" y="5410661"/>
            <a:ext cx="977152" cy="484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3050EA50-2EDE-49D5-8F15-99C596EBCCA4}"/>
              </a:ext>
            </a:extLst>
          </p:cNvPr>
          <p:cNvSpPr/>
          <p:nvPr/>
        </p:nvSpPr>
        <p:spPr>
          <a:xfrm>
            <a:off x="6038627" y="4187040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Spieleeinladung</a:t>
            </a:r>
            <a:r>
              <a:rPr lang="en-GB" dirty="0">
                <a:solidFill>
                  <a:schemeClr val="bg1"/>
                </a:solidFill>
                <a:cs typeface="Calibri"/>
              </a:rPr>
              <a:t> and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ausgewählten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Node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senden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.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3F0A33F2-8E52-4015-BBF6-A188934C823E}"/>
              </a:ext>
            </a:extLst>
          </p:cNvPr>
          <p:cNvSpPr/>
          <p:nvPr/>
        </p:nvSpPr>
        <p:spPr>
          <a:xfrm>
            <a:off x="145224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BDFF46C9-3426-4B07-8B64-AB8A7EC0AB16}"/>
              </a:ext>
            </a:extLst>
          </p:cNvPr>
          <p:cNvSpPr/>
          <p:nvPr/>
        </p:nvSpPr>
        <p:spPr>
          <a:xfrm>
            <a:off x="178008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F61B25A-49BC-4898-99D8-BB1E87BD7AB6}"/>
              </a:ext>
            </a:extLst>
          </p:cNvPr>
          <p:cNvSpPr/>
          <p:nvPr/>
        </p:nvSpPr>
        <p:spPr>
          <a:xfrm>
            <a:off x="2081340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EA1A4020-CBE6-4326-BBBC-B056C0CA7BF0}"/>
              </a:ext>
            </a:extLst>
          </p:cNvPr>
          <p:cNvSpPr/>
          <p:nvPr/>
        </p:nvSpPr>
        <p:spPr>
          <a:xfrm>
            <a:off x="240917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BA2F542E-AA14-4667-AE06-4C556BA09FCD}"/>
              </a:ext>
            </a:extLst>
          </p:cNvPr>
          <p:cNvSpPr/>
          <p:nvPr/>
        </p:nvSpPr>
        <p:spPr>
          <a:xfrm>
            <a:off x="274587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1B9A3DE6-2A33-447D-8499-4A0CDC76F06E}"/>
              </a:ext>
            </a:extLst>
          </p:cNvPr>
          <p:cNvSpPr/>
          <p:nvPr/>
        </p:nvSpPr>
        <p:spPr>
          <a:xfrm>
            <a:off x="3073711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E0C5446-897A-40ED-B0F0-F19FC2ECCAC8}"/>
              </a:ext>
            </a:extLst>
          </p:cNvPr>
          <p:cNvSpPr/>
          <p:nvPr/>
        </p:nvSpPr>
        <p:spPr>
          <a:xfrm rot="13860000">
            <a:off x="2949944" y="3778003"/>
            <a:ext cx="2908734" cy="484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01792BD8-1B7C-4907-A3BD-4A2C732AB880}"/>
              </a:ext>
            </a:extLst>
          </p:cNvPr>
          <p:cNvSpPr/>
          <p:nvPr/>
        </p:nvSpPr>
        <p:spPr>
          <a:xfrm>
            <a:off x="4142487" y="2911133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Einen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neuen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Spielraum</a:t>
            </a:r>
            <a:r>
              <a:rPr lang="en-GB" dirty="0">
                <a:solidFill>
                  <a:schemeClr val="bg1"/>
                </a:solidFill>
                <a:cs typeface="Calibri"/>
              </a:rPr>
              <a:t> auf der Blockchain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erstellen</a:t>
            </a:r>
            <a:endParaRPr lang="en-US">
              <a:solidFill>
                <a:schemeClr val="bg1"/>
              </a:solidFill>
              <a:cs typeface="Arial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9FED47B-6A7D-4B74-829D-0D7870E5C411}"/>
              </a:ext>
            </a:extLst>
          </p:cNvPr>
          <p:cNvSpPr/>
          <p:nvPr/>
        </p:nvSpPr>
        <p:spPr>
          <a:xfrm rot="10800000">
            <a:off x="6272999" y="5500933"/>
            <a:ext cx="977152" cy="484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D19CCCB5-A9AB-4F52-A9BC-0C54ECF4B743}"/>
              </a:ext>
            </a:extLst>
          </p:cNvPr>
          <p:cNvSpPr/>
          <p:nvPr/>
        </p:nvSpPr>
        <p:spPr>
          <a:xfrm>
            <a:off x="6180394" y="4328807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Spieleeinladung</a:t>
            </a:r>
            <a:r>
              <a:rPr lang="en-GB" dirty="0">
                <a:solidFill>
                  <a:schemeClr val="bg1"/>
                </a:solidFill>
                <a:cs typeface="Calibri"/>
              </a:rPr>
              <a:t> 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akzeptieren</a:t>
            </a:r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45B9142-4F9B-4692-9BCA-0B94DBDAA325}"/>
              </a:ext>
            </a:extLst>
          </p:cNvPr>
          <p:cNvSpPr/>
          <p:nvPr/>
        </p:nvSpPr>
        <p:spPr>
          <a:xfrm rot="12600000">
            <a:off x="3145832" y="3807250"/>
            <a:ext cx="4423872" cy="484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4C52A945-1CBB-4FFD-A8A0-B978BD052C62}"/>
              </a:ext>
            </a:extLst>
          </p:cNvPr>
          <p:cNvSpPr/>
          <p:nvPr/>
        </p:nvSpPr>
        <p:spPr>
          <a:xfrm>
            <a:off x="4860184" y="2760505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Spieler</a:t>
            </a:r>
            <a:r>
              <a:rPr lang="en-GB" dirty="0">
                <a:solidFill>
                  <a:schemeClr val="bg1"/>
                </a:solidFill>
                <a:cs typeface="Calibri"/>
              </a:rPr>
              <a:t> in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Spielraum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eintragen</a:t>
            </a: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72B29F-17B1-4F7E-805A-B6423430EC39}"/>
              </a:ext>
            </a:extLst>
          </p:cNvPr>
          <p:cNvSpPr txBox="1"/>
          <p:nvPr/>
        </p:nvSpPr>
        <p:spPr>
          <a:xfrm>
            <a:off x="1702981" y="1968795"/>
            <a:ext cx="12989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/>
              <a:t>Blockchain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91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B72C-D9AF-4E16-A139-74E7280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cs typeface="Calibri Light"/>
              </a:rPr>
              <a:t>Spielzug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3F0A33F2-8E52-4015-BBF6-A188934C823E}"/>
              </a:ext>
            </a:extLst>
          </p:cNvPr>
          <p:cNvSpPr/>
          <p:nvPr/>
        </p:nvSpPr>
        <p:spPr>
          <a:xfrm>
            <a:off x="145224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BDFF46C9-3426-4B07-8B64-AB8A7EC0AB16}"/>
              </a:ext>
            </a:extLst>
          </p:cNvPr>
          <p:cNvSpPr/>
          <p:nvPr/>
        </p:nvSpPr>
        <p:spPr>
          <a:xfrm>
            <a:off x="178008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F61B25A-49BC-4898-99D8-BB1E87BD7AB6}"/>
              </a:ext>
            </a:extLst>
          </p:cNvPr>
          <p:cNvSpPr/>
          <p:nvPr/>
        </p:nvSpPr>
        <p:spPr>
          <a:xfrm>
            <a:off x="2081340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EA1A4020-CBE6-4326-BBBC-B056C0CA7BF0}"/>
              </a:ext>
            </a:extLst>
          </p:cNvPr>
          <p:cNvSpPr/>
          <p:nvPr/>
        </p:nvSpPr>
        <p:spPr>
          <a:xfrm>
            <a:off x="240917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BA2F542E-AA14-4667-AE06-4C556BA09FCD}"/>
              </a:ext>
            </a:extLst>
          </p:cNvPr>
          <p:cNvSpPr/>
          <p:nvPr/>
        </p:nvSpPr>
        <p:spPr>
          <a:xfrm>
            <a:off x="274587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1B9A3DE6-2A33-447D-8499-4A0CDC76F06E}"/>
              </a:ext>
            </a:extLst>
          </p:cNvPr>
          <p:cNvSpPr/>
          <p:nvPr/>
        </p:nvSpPr>
        <p:spPr>
          <a:xfrm>
            <a:off x="3073711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72B29F-17B1-4F7E-805A-B6423430EC39}"/>
              </a:ext>
            </a:extLst>
          </p:cNvPr>
          <p:cNvSpPr txBox="1"/>
          <p:nvPr/>
        </p:nvSpPr>
        <p:spPr>
          <a:xfrm>
            <a:off x="1702981" y="1968795"/>
            <a:ext cx="12989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/>
              <a:t>Blockchain</a:t>
            </a:r>
            <a:endParaRPr lang="en-US" dirty="0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9B87F78E-01CC-4C53-99F7-D6F92A87EA68}"/>
              </a:ext>
            </a:extLst>
          </p:cNvPr>
          <p:cNvSpPr/>
          <p:nvPr/>
        </p:nvSpPr>
        <p:spPr>
          <a:xfrm>
            <a:off x="4299098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1</a:t>
            </a: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3DFEE940-F1C6-49E3-A2F8-BF94DC3A175B}"/>
              </a:ext>
            </a:extLst>
          </p:cNvPr>
          <p:cNvSpPr/>
          <p:nvPr/>
        </p:nvSpPr>
        <p:spPr>
          <a:xfrm>
            <a:off x="6496493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2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DED5EA98-2159-4843-B90B-1A3EF7356AF4}"/>
              </a:ext>
            </a:extLst>
          </p:cNvPr>
          <p:cNvSpPr/>
          <p:nvPr/>
        </p:nvSpPr>
        <p:spPr>
          <a:xfrm rot="13560000">
            <a:off x="3044869" y="3243191"/>
            <a:ext cx="1550581" cy="487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4A49E3C-A257-4301-9695-C00177DBBF30}"/>
              </a:ext>
            </a:extLst>
          </p:cNvPr>
          <p:cNvSpPr/>
          <p:nvPr/>
        </p:nvSpPr>
        <p:spPr>
          <a:xfrm>
            <a:off x="3690602" y="2476970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Verschlüsselte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Auswahl</a:t>
            </a:r>
          </a:p>
        </p:txBody>
      </p:sp>
      <p:sp>
        <p:nvSpPr>
          <p:cNvPr id="21" name="Arrow: Curved Right 20">
            <a:extLst>
              <a:ext uri="{FF2B5EF4-FFF2-40B4-BE49-F238E27FC236}">
                <a16:creationId xmlns:a16="http://schemas.microsoft.com/office/drawing/2014/main" id="{1EA7F1A0-3BF2-40DC-A523-72878F966453}"/>
              </a:ext>
            </a:extLst>
          </p:cNvPr>
          <p:cNvSpPr/>
          <p:nvPr/>
        </p:nvSpPr>
        <p:spPr>
          <a:xfrm>
            <a:off x="2575915" y="4105690"/>
            <a:ext cx="735418" cy="12138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6" name="Arrow: Curved Right 25">
            <a:extLst>
              <a:ext uri="{FF2B5EF4-FFF2-40B4-BE49-F238E27FC236}">
                <a16:creationId xmlns:a16="http://schemas.microsoft.com/office/drawing/2014/main" id="{4342DA0C-96A6-47DF-8A96-8853D2E84C1C}"/>
              </a:ext>
            </a:extLst>
          </p:cNvPr>
          <p:cNvSpPr/>
          <p:nvPr/>
        </p:nvSpPr>
        <p:spPr>
          <a:xfrm rot="10860000">
            <a:off x="3399938" y="4043666"/>
            <a:ext cx="735418" cy="12138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BB7E3219-3FC6-48E0-BE69-8439B63763EA}"/>
              </a:ext>
            </a:extLst>
          </p:cNvPr>
          <p:cNvSpPr/>
          <p:nvPr/>
        </p:nvSpPr>
        <p:spPr>
          <a:xfrm>
            <a:off x="3196188" y="5349533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Abwarten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bis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beide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Spielzüge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gesetzt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sind</a:t>
            </a:r>
            <a:endParaRPr lang="en-US" dirty="0" err="1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BFCA86FD-1614-4279-B220-3812B7238D1E}"/>
              </a:ext>
            </a:extLst>
          </p:cNvPr>
          <p:cNvSpPr/>
          <p:nvPr/>
        </p:nvSpPr>
        <p:spPr>
          <a:xfrm rot="12480000">
            <a:off x="3472981" y="3156277"/>
            <a:ext cx="3242929" cy="469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067C63B-AF94-4597-AD7F-5DA48985AB5F}"/>
              </a:ext>
            </a:extLst>
          </p:cNvPr>
          <p:cNvCxnSpPr/>
          <p:nvPr/>
        </p:nvCxnSpPr>
        <p:spPr>
          <a:xfrm>
            <a:off x="5338652" y="4505768"/>
            <a:ext cx="1109330" cy="1949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77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1" grpId="0" animBg="1"/>
      <p:bldP spid="26" grpId="0" animBg="1"/>
      <p:bldP spid="30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B72C-D9AF-4E16-A139-74E7280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cs typeface="Calibri Light"/>
              </a:rPr>
              <a:t>Validierung</a:t>
            </a:r>
            <a:r>
              <a:rPr lang="en-GB" dirty="0">
                <a:cs typeface="Calibri Light"/>
              </a:rPr>
              <a:t> des </a:t>
            </a:r>
            <a:r>
              <a:rPr lang="en-GB" dirty="0" err="1">
                <a:cs typeface="Calibri Light"/>
              </a:rPr>
              <a:t>Spielzugs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3F0A33F2-8E52-4015-BBF6-A188934C823E}"/>
              </a:ext>
            </a:extLst>
          </p:cNvPr>
          <p:cNvSpPr/>
          <p:nvPr/>
        </p:nvSpPr>
        <p:spPr>
          <a:xfrm>
            <a:off x="145224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BDFF46C9-3426-4B07-8B64-AB8A7EC0AB16}"/>
              </a:ext>
            </a:extLst>
          </p:cNvPr>
          <p:cNvSpPr/>
          <p:nvPr/>
        </p:nvSpPr>
        <p:spPr>
          <a:xfrm>
            <a:off x="178008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F61B25A-49BC-4898-99D8-BB1E87BD7AB6}"/>
              </a:ext>
            </a:extLst>
          </p:cNvPr>
          <p:cNvSpPr/>
          <p:nvPr/>
        </p:nvSpPr>
        <p:spPr>
          <a:xfrm>
            <a:off x="2081340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EA1A4020-CBE6-4326-BBBC-B056C0CA7BF0}"/>
              </a:ext>
            </a:extLst>
          </p:cNvPr>
          <p:cNvSpPr/>
          <p:nvPr/>
        </p:nvSpPr>
        <p:spPr>
          <a:xfrm>
            <a:off x="240917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BA2F542E-AA14-4667-AE06-4C556BA09FCD}"/>
              </a:ext>
            </a:extLst>
          </p:cNvPr>
          <p:cNvSpPr/>
          <p:nvPr/>
        </p:nvSpPr>
        <p:spPr>
          <a:xfrm>
            <a:off x="274587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1B9A3DE6-2A33-447D-8499-4A0CDC76F06E}"/>
              </a:ext>
            </a:extLst>
          </p:cNvPr>
          <p:cNvSpPr/>
          <p:nvPr/>
        </p:nvSpPr>
        <p:spPr>
          <a:xfrm>
            <a:off x="3073711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72B29F-17B1-4F7E-805A-B6423430EC39}"/>
              </a:ext>
            </a:extLst>
          </p:cNvPr>
          <p:cNvSpPr txBox="1"/>
          <p:nvPr/>
        </p:nvSpPr>
        <p:spPr>
          <a:xfrm>
            <a:off x="1702981" y="1968795"/>
            <a:ext cx="12989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/>
              <a:t>Blockchain</a:t>
            </a:r>
            <a:endParaRPr lang="en-US" dirty="0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9B87F78E-01CC-4C53-99F7-D6F92A87EA68}"/>
              </a:ext>
            </a:extLst>
          </p:cNvPr>
          <p:cNvSpPr/>
          <p:nvPr/>
        </p:nvSpPr>
        <p:spPr>
          <a:xfrm>
            <a:off x="4299098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1</a:t>
            </a: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3DFEE940-F1C6-49E3-A2F8-BF94DC3A175B}"/>
              </a:ext>
            </a:extLst>
          </p:cNvPr>
          <p:cNvSpPr/>
          <p:nvPr/>
        </p:nvSpPr>
        <p:spPr>
          <a:xfrm>
            <a:off x="6496493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2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DED5EA98-2159-4843-B90B-1A3EF7356AF4}"/>
              </a:ext>
            </a:extLst>
          </p:cNvPr>
          <p:cNvSpPr/>
          <p:nvPr/>
        </p:nvSpPr>
        <p:spPr>
          <a:xfrm rot="13560000">
            <a:off x="3044869" y="3243191"/>
            <a:ext cx="1550581" cy="487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4A49E3C-A257-4301-9695-C00177DBBF30}"/>
              </a:ext>
            </a:extLst>
          </p:cNvPr>
          <p:cNvSpPr/>
          <p:nvPr/>
        </p:nvSpPr>
        <p:spPr>
          <a:xfrm>
            <a:off x="3690602" y="2476970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Unverschlüsselte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Auswahl</a:t>
            </a:r>
            <a:r>
              <a:rPr lang="en-GB" dirty="0">
                <a:solidFill>
                  <a:schemeClr val="bg1"/>
                </a:solidFill>
                <a:cs typeface="Calibri"/>
              </a:rPr>
              <a:t> und Random Zahl</a:t>
            </a:r>
          </a:p>
        </p:txBody>
      </p:sp>
      <p:sp>
        <p:nvSpPr>
          <p:cNvPr id="21" name="Arrow: Curved Right 20">
            <a:extLst>
              <a:ext uri="{FF2B5EF4-FFF2-40B4-BE49-F238E27FC236}">
                <a16:creationId xmlns:a16="http://schemas.microsoft.com/office/drawing/2014/main" id="{1EA7F1A0-3BF2-40DC-A523-72878F966453}"/>
              </a:ext>
            </a:extLst>
          </p:cNvPr>
          <p:cNvSpPr/>
          <p:nvPr/>
        </p:nvSpPr>
        <p:spPr>
          <a:xfrm>
            <a:off x="2575915" y="4105690"/>
            <a:ext cx="735418" cy="12138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6" name="Arrow: Curved Right 25">
            <a:extLst>
              <a:ext uri="{FF2B5EF4-FFF2-40B4-BE49-F238E27FC236}">
                <a16:creationId xmlns:a16="http://schemas.microsoft.com/office/drawing/2014/main" id="{4342DA0C-96A6-47DF-8A96-8853D2E84C1C}"/>
              </a:ext>
            </a:extLst>
          </p:cNvPr>
          <p:cNvSpPr/>
          <p:nvPr/>
        </p:nvSpPr>
        <p:spPr>
          <a:xfrm rot="10860000">
            <a:off x="3399938" y="4043666"/>
            <a:ext cx="735418" cy="12138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BB7E3219-3FC6-48E0-BE69-8439B63763EA}"/>
              </a:ext>
            </a:extLst>
          </p:cNvPr>
          <p:cNvSpPr/>
          <p:nvPr/>
        </p:nvSpPr>
        <p:spPr>
          <a:xfrm>
            <a:off x="3196188" y="5349533"/>
            <a:ext cx="2463207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Abwarten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bis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beide</a:t>
            </a:r>
            <a:r>
              <a:rPr lang="en-GB" dirty="0">
                <a:solidFill>
                  <a:schemeClr val="bg1"/>
                </a:solidFill>
                <a:cs typeface="Calibri"/>
              </a:rPr>
              <a:t> 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Bestätigungen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gesetzt</a:t>
            </a:r>
            <a:r>
              <a:rPr lang="en-GB" dirty="0">
                <a:solidFill>
                  <a:schemeClr val="bg1"/>
                </a:solidFill>
                <a:cs typeface="Calibri"/>
              </a:rPr>
              <a:t>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sind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BFCA86FD-1614-4279-B220-3812B7238D1E}"/>
              </a:ext>
            </a:extLst>
          </p:cNvPr>
          <p:cNvSpPr/>
          <p:nvPr/>
        </p:nvSpPr>
        <p:spPr>
          <a:xfrm rot="12480000">
            <a:off x="3472981" y="3156277"/>
            <a:ext cx="3242929" cy="4696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4F6EDC18-B11F-4BB1-8EE9-7E2F4115697D}"/>
              </a:ext>
            </a:extLst>
          </p:cNvPr>
          <p:cNvSpPr/>
          <p:nvPr/>
        </p:nvSpPr>
        <p:spPr>
          <a:xfrm rot="-5220000">
            <a:off x="2116277" y="1049937"/>
            <a:ext cx="735418" cy="1213883"/>
          </a:xfrm>
          <a:prstGeom prst="curvedLef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DCC69B2A-4ACF-471D-B676-3008D04519C9}"/>
              </a:ext>
            </a:extLst>
          </p:cNvPr>
          <p:cNvSpPr/>
          <p:nvPr/>
        </p:nvSpPr>
        <p:spPr>
          <a:xfrm>
            <a:off x="2292421" y="299068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Validierung</a:t>
            </a:r>
            <a:r>
              <a:rPr lang="en-GB" dirty="0">
                <a:solidFill>
                  <a:schemeClr val="bg1"/>
                </a:solidFill>
                <a:cs typeface="Calibri"/>
              </a:rPr>
              <a:t> des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verschlüsselten</a:t>
            </a:r>
            <a:r>
              <a:rPr lang="en-GB" dirty="0">
                <a:solidFill>
                  <a:schemeClr val="bg1"/>
                </a:solidFill>
                <a:cs typeface="Calibri"/>
              </a:rPr>
              <a:t> inputs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70BFDD9-F069-4614-9D31-D04ECA099318}"/>
              </a:ext>
            </a:extLst>
          </p:cNvPr>
          <p:cNvCxnSpPr/>
          <p:nvPr/>
        </p:nvCxnSpPr>
        <p:spPr>
          <a:xfrm>
            <a:off x="5338652" y="4505768"/>
            <a:ext cx="1109330" cy="1949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80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1" grpId="0" animBg="1"/>
      <p:bldP spid="26" grpId="0" animBg="1"/>
      <p:bldP spid="30" grpId="0" animBg="1"/>
      <p:bldP spid="2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B72C-D9AF-4E16-A139-74E72808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cs typeface="Calibri Light"/>
              </a:rPr>
              <a:t>Gewinnauszahlung</a:t>
            </a:r>
            <a:endParaRPr lang="en-GB" dirty="0">
              <a:cs typeface="Calibri Light"/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3F0A33F2-8E52-4015-BBF6-A188934C823E}"/>
              </a:ext>
            </a:extLst>
          </p:cNvPr>
          <p:cNvSpPr/>
          <p:nvPr/>
        </p:nvSpPr>
        <p:spPr>
          <a:xfrm>
            <a:off x="145224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BDFF46C9-3426-4B07-8B64-AB8A7EC0AB16}"/>
              </a:ext>
            </a:extLst>
          </p:cNvPr>
          <p:cNvSpPr/>
          <p:nvPr/>
        </p:nvSpPr>
        <p:spPr>
          <a:xfrm>
            <a:off x="178008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F61B25A-49BC-4898-99D8-BB1E87BD7AB6}"/>
              </a:ext>
            </a:extLst>
          </p:cNvPr>
          <p:cNvSpPr/>
          <p:nvPr/>
        </p:nvSpPr>
        <p:spPr>
          <a:xfrm>
            <a:off x="2081340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EA1A4020-CBE6-4326-BBBC-B056C0CA7BF0}"/>
              </a:ext>
            </a:extLst>
          </p:cNvPr>
          <p:cNvSpPr/>
          <p:nvPr/>
        </p:nvSpPr>
        <p:spPr>
          <a:xfrm>
            <a:off x="2409177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BA2F542E-AA14-4667-AE06-4C556BA09FCD}"/>
              </a:ext>
            </a:extLst>
          </p:cNvPr>
          <p:cNvSpPr/>
          <p:nvPr/>
        </p:nvSpPr>
        <p:spPr>
          <a:xfrm>
            <a:off x="2745874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1B9A3DE6-2A33-447D-8499-4A0CDC76F06E}"/>
              </a:ext>
            </a:extLst>
          </p:cNvPr>
          <p:cNvSpPr/>
          <p:nvPr/>
        </p:nvSpPr>
        <p:spPr>
          <a:xfrm>
            <a:off x="3073711" y="2276270"/>
            <a:ext cx="487325" cy="4873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72B29F-17B1-4F7E-805A-B6423430EC39}"/>
              </a:ext>
            </a:extLst>
          </p:cNvPr>
          <p:cNvSpPr txBox="1"/>
          <p:nvPr/>
        </p:nvSpPr>
        <p:spPr>
          <a:xfrm>
            <a:off x="1702981" y="1968795"/>
            <a:ext cx="12989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/>
              <a:t>Blockchain</a:t>
            </a:r>
            <a:endParaRPr lang="en-US" dirty="0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9B87F78E-01CC-4C53-99F7-D6F92A87EA68}"/>
              </a:ext>
            </a:extLst>
          </p:cNvPr>
          <p:cNvSpPr/>
          <p:nvPr/>
        </p:nvSpPr>
        <p:spPr>
          <a:xfrm>
            <a:off x="4299098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1</a:t>
            </a: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3DFEE940-F1C6-49E3-A2F8-BF94DC3A175B}"/>
              </a:ext>
            </a:extLst>
          </p:cNvPr>
          <p:cNvSpPr/>
          <p:nvPr/>
        </p:nvSpPr>
        <p:spPr>
          <a:xfrm>
            <a:off x="6496493" y="4033284"/>
            <a:ext cx="974650" cy="10012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cs typeface="Arial"/>
              </a:rPr>
              <a:t>Node 2</a:t>
            </a: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4F6EDC18-B11F-4BB1-8EE9-7E2F4115697D}"/>
              </a:ext>
            </a:extLst>
          </p:cNvPr>
          <p:cNvSpPr/>
          <p:nvPr/>
        </p:nvSpPr>
        <p:spPr>
          <a:xfrm rot="-5220000">
            <a:off x="2116277" y="1049937"/>
            <a:ext cx="735418" cy="1213883"/>
          </a:xfrm>
          <a:prstGeom prst="curvedLef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DCC69B2A-4ACF-471D-B676-3008D04519C9}"/>
              </a:ext>
            </a:extLst>
          </p:cNvPr>
          <p:cNvSpPr/>
          <p:nvPr/>
        </p:nvSpPr>
        <p:spPr>
          <a:xfrm>
            <a:off x="2292421" y="299068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Ermittlung</a:t>
            </a:r>
            <a:r>
              <a:rPr lang="en-GB" dirty="0">
                <a:solidFill>
                  <a:schemeClr val="bg1"/>
                </a:solidFill>
                <a:cs typeface="Calibri"/>
              </a:rPr>
              <a:t> des </a:t>
            </a:r>
            <a:r>
              <a:rPr lang="en-GB" dirty="0" err="1">
                <a:solidFill>
                  <a:schemeClr val="bg1"/>
                </a:solidFill>
                <a:cs typeface="Calibri"/>
              </a:rPr>
              <a:t>Ergebnises</a:t>
            </a:r>
            <a:endParaRPr lang="en-US" dirty="0" err="1">
              <a:solidFill>
                <a:schemeClr val="bg1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10EBC85-4B3F-44CB-A38E-5A14993DDBEB}"/>
              </a:ext>
            </a:extLst>
          </p:cNvPr>
          <p:cNvCxnSpPr/>
          <p:nvPr/>
        </p:nvCxnSpPr>
        <p:spPr>
          <a:xfrm flipH="1" flipV="1">
            <a:off x="3212805" y="2876107"/>
            <a:ext cx="1150088" cy="12209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FADB8-E58F-4EDE-9D2A-0661D04E5B9C}"/>
              </a:ext>
            </a:extLst>
          </p:cNvPr>
          <p:cNvCxnSpPr/>
          <p:nvPr/>
        </p:nvCxnSpPr>
        <p:spPr>
          <a:xfrm>
            <a:off x="5338652" y="4505768"/>
            <a:ext cx="1109330" cy="1949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E4C9BAB-0D58-48AC-A247-5FF5E87B606D}"/>
              </a:ext>
            </a:extLst>
          </p:cNvPr>
          <p:cNvSpPr/>
          <p:nvPr/>
        </p:nvSpPr>
        <p:spPr>
          <a:xfrm rot="1560000">
            <a:off x="3443518" y="3177585"/>
            <a:ext cx="3251789" cy="487325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BBAC56FC-0225-4527-8F38-94B297A42E55}"/>
              </a:ext>
            </a:extLst>
          </p:cNvPr>
          <p:cNvSpPr/>
          <p:nvPr/>
        </p:nvSpPr>
        <p:spPr>
          <a:xfrm>
            <a:off x="4580193" y="2055212"/>
            <a:ext cx="2197394" cy="1089837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bg1"/>
                </a:solidFill>
                <a:cs typeface="Calibri"/>
              </a:rPr>
              <a:t>Auszahlung</a:t>
            </a:r>
            <a:r>
              <a:rPr lang="en-GB" dirty="0">
                <a:solidFill>
                  <a:schemeClr val="bg1"/>
                </a:solidFill>
                <a:cs typeface="Calibri"/>
              </a:rPr>
              <a:t> an den Gewinner</a:t>
            </a:r>
          </a:p>
        </p:txBody>
      </p:sp>
    </p:spTree>
    <p:extLst>
      <p:ext uri="{BB962C8B-B14F-4D97-AF65-F5344CB8AC3E}">
        <p14:creationId xmlns:p14="http://schemas.microsoft.com/office/powerpoint/2010/main" val="209105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038B9-7BA0-401B-9BFA-5C20AC6B7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Fazit</a:t>
            </a:r>
            <a:br>
              <a:rPr lang="en-GB" dirty="0"/>
            </a:b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057CEE8-7ECC-4309-B95E-F0BBF5560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Peer </a:t>
            </a:r>
            <a:r>
              <a:rPr lang="de-CH" dirty="0" err="1"/>
              <a:t>to</a:t>
            </a:r>
            <a:r>
              <a:rPr lang="de-CH" dirty="0"/>
              <a:t> Peer Verbindungen</a:t>
            </a:r>
          </a:p>
          <a:p>
            <a:pPr lvl="1"/>
            <a:r>
              <a:rPr lang="de-CH" dirty="0"/>
              <a:t>Timing Probleme bei mehr als 3 Peers</a:t>
            </a:r>
          </a:p>
          <a:p>
            <a:r>
              <a:rPr lang="de-CH" dirty="0"/>
              <a:t>Web3 Probleme mit unterschiedlichen Browsern</a:t>
            </a:r>
          </a:p>
          <a:p>
            <a:r>
              <a:rPr lang="de-CH" dirty="0"/>
              <a:t>Implementierung -&gt; Ablauf Zeit</a:t>
            </a:r>
          </a:p>
          <a:p>
            <a:pPr lvl="1"/>
            <a:r>
              <a:rPr lang="de-CH" dirty="0"/>
              <a:t>Bereits gezahlter Einsatz wird zurückerstattet</a:t>
            </a:r>
          </a:p>
          <a:p>
            <a:r>
              <a:rPr lang="de-CH" dirty="0"/>
              <a:t>Trotz allen Problemen, sehr lehrreich</a:t>
            </a:r>
          </a:p>
        </p:txBody>
      </p:sp>
    </p:spTree>
    <p:extLst>
      <p:ext uri="{BB962C8B-B14F-4D97-AF65-F5344CB8AC3E}">
        <p14:creationId xmlns:p14="http://schemas.microsoft.com/office/powerpoint/2010/main" val="171428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00DC172-0CE8-4970-8857-C6EE39134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4921D8-D907-42BC-84C0-A2906F84F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6C9919-69C2-4A18-A50B-4F2701E20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F30023F-7707-4123-BB31-6A42EF81B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16F25B-0FD7-471E-AED7-9C6B807C7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D5810-EA33-424E-9350-7DE6107E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4254" y="5166421"/>
            <a:ext cx="8445357" cy="883524"/>
          </a:xfrm>
        </p:spPr>
        <p:txBody>
          <a:bodyPr>
            <a:normAutofit/>
          </a:bodyPr>
          <a:lstStyle/>
          <a:p>
            <a:r>
              <a:rPr lang="en-GB" sz="4800">
                <a:cs typeface="Arial"/>
              </a:rPr>
              <a:t>Fragen?</a:t>
            </a:r>
            <a:endParaRPr lang="en-GB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F5F72-2BA8-4BD5-B645-CAEFA37FC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3536" y="4752007"/>
            <a:ext cx="8286075" cy="414413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A03511-7B76-435C-A861-F71F038CD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464CE8E-E5A8-49D8-A8F7-E54827BD21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018" r="-1" b="19808"/>
          <a:stretch/>
        </p:blipFill>
        <p:spPr>
          <a:xfrm>
            <a:off x="1005401" y="-1"/>
            <a:ext cx="10380133" cy="4030679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5FA2C94-10B5-4A0A-998F-C623A00E3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259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82E"/>
      </a:dk2>
      <a:lt2>
        <a:srgbClr val="C2F5FC"/>
      </a:lt2>
      <a:accent1>
        <a:srgbClr val="4091F3"/>
      </a:accent1>
      <a:accent2>
        <a:srgbClr val="8BBCF1"/>
      </a:accent2>
      <a:accent3>
        <a:srgbClr val="CB6A6A"/>
      </a:accent3>
      <a:accent4>
        <a:srgbClr val="C567AF"/>
      </a:accent4>
      <a:accent5>
        <a:srgbClr val="A684F9"/>
      </a:accent5>
      <a:accent6>
        <a:srgbClr val="A9ACEE"/>
      </a:accent6>
      <a:hlink>
        <a:srgbClr val="6D9CC5"/>
      </a:hlink>
      <a:folHlink>
        <a:srgbClr val="6D82A0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178B2DAB-5DDE-4060-A857-D2E1CDA925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Breitbild</PresentationFormat>
  <Paragraphs>46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MS Shell Dlg 2</vt:lpstr>
      <vt:lpstr>Wingdings</vt:lpstr>
      <vt:lpstr>Wingdings 3</vt:lpstr>
      <vt:lpstr>Madison</vt:lpstr>
      <vt:lpstr>Schere Stein Papier</vt:lpstr>
      <vt:lpstr>Technologien </vt:lpstr>
      <vt:lpstr>Verbindungsaufbau </vt:lpstr>
      <vt:lpstr>Spielaufbau</vt:lpstr>
      <vt:lpstr>Spielzug</vt:lpstr>
      <vt:lpstr>Validierung des Spielzugs</vt:lpstr>
      <vt:lpstr>Gewinnauszahlung</vt:lpstr>
      <vt:lpstr>Fazit </vt:lpstr>
      <vt:lpstr>Fragen?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Fraefel</dc:creator>
  <cp:lastModifiedBy>Andreas Fraefel</cp:lastModifiedBy>
  <cp:revision>315</cp:revision>
  <dcterms:created xsi:type="dcterms:W3CDTF">2019-12-10T08:20:01Z</dcterms:created>
  <dcterms:modified xsi:type="dcterms:W3CDTF">2019-12-11T09:56:32Z</dcterms:modified>
</cp:coreProperties>
</file>