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Nuni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-bold.fntdata"/><Relationship Id="rId25" Type="http://schemas.openxmlformats.org/officeDocument/2006/relationships/font" Target="fonts/Nunito-regular.fntdata"/><Relationship Id="rId28" Type="http://schemas.openxmlformats.org/officeDocument/2006/relationships/font" Target="fonts/Nunito-boldItalic.fntdata"/><Relationship Id="rId27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75dd55af56_0_1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75dd55af56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75e4775f6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75e4775f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75e4775f6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75e4775f6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75dd55af56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75dd55af56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75dd55af56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75dd55af56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75dd55af56_0_3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75dd55af56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75dd55af56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75dd55af56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75dd55af56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75dd55af56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75e977e237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75e977e237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75dd55af56_0_3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75dd55af56_0_3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75dd55af56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75dd55af56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75dd55af56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75dd55af56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75dd55af56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75dd55af56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5dd55af56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5dd55af56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5dd55af56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5dd55af56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75dd55af56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75dd55af56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75dd55af56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75dd55af56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75dd55af56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75dd55af56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rinkeby.infura.io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rinkeby.infura.io/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3139025" y="1555700"/>
            <a:ext cx="5763900" cy="157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Challenge Task - DSA</a:t>
            </a:r>
            <a:endParaRPr/>
          </a:p>
        </p:txBody>
      </p:sp>
      <p:sp>
        <p:nvSpPr>
          <p:cNvPr id="129" name="Google Shape;129;p13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David Zwick &amp; Martin Sauter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TomP2P</a:t>
            </a:r>
            <a:endParaRPr/>
          </a:p>
        </p:txBody>
      </p:sp>
      <p:sp>
        <p:nvSpPr>
          <p:cNvPr id="192" name="Google Shape;192;p22"/>
          <p:cNvSpPr txBox="1"/>
          <p:nvPr>
            <p:ph idx="1" type="body"/>
          </p:nvPr>
        </p:nvSpPr>
        <p:spPr>
          <a:xfrm>
            <a:off x="774100" y="20100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P2P Library für Java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Unterstützt simples </a:t>
            </a:r>
            <a:r>
              <a:rPr lang="de" sz="2400"/>
              <a:t>Bootstrapping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Unterstützt direkte Messages zwischen Peers</a:t>
            </a:r>
            <a:endParaRPr sz="2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3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Bootstrap &amp; Peer Bean</a:t>
            </a:r>
            <a:endParaRPr/>
          </a:p>
        </p:txBody>
      </p:sp>
      <p:sp>
        <p:nvSpPr>
          <p:cNvPr id="198" name="Google Shape;198;p23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de"/>
              <a:t>Kann bestehendem Netzwerk mithilfe der Adresse eines Peers beitreten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1150" lvl="0" marL="457200" rtl="0" algn="l">
              <a:spcBef>
                <a:spcPts val="1600"/>
              </a:spcBef>
              <a:spcAft>
                <a:spcPts val="0"/>
              </a:spcAft>
              <a:buSzPts val="1300"/>
              <a:buChar char="●"/>
            </a:pPr>
            <a:r>
              <a:rPr lang="de"/>
              <a:t>Discovered andere Peers im Netzwerk</a:t>
            </a:r>
            <a:endParaRPr/>
          </a:p>
        </p:txBody>
      </p:sp>
      <p:sp>
        <p:nvSpPr>
          <p:cNvPr id="199" name="Google Shape;199;p23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de"/>
              <a:t>Benachrichtigt Host wenn: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de"/>
              <a:t>Peer leaved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de"/>
              <a:t>Peer Joined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Direkte Messages</a:t>
            </a:r>
            <a:endParaRPr/>
          </a:p>
        </p:txBody>
      </p:sp>
      <p:sp>
        <p:nvSpPr>
          <p:cNvPr id="205" name="Google Shape;205;p24"/>
          <p:cNvSpPr txBox="1"/>
          <p:nvPr/>
        </p:nvSpPr>
        <p:spPr>
          <a:xfrm>
            <a:off x="940075" y="1854525"/>
            <a:ext cx="7538100" cy="24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de">
                <a:latin typeface="Calibri"/>
                <a:ea typeface="Calibri"/>
                <a:cs typeface="Calibri"/>
                <a:sym typeface="Calibri"/>
              </a:rPr>
              <a:t>Klassen können mithilfe von JSON Serialisierung per Message an andere Peers gesendet werden.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Calibri"/>
              <a:buChar char="●"/>
            </a:pPr>
            <a:r>
              <a:rPr lang="de">
                <a:latin typeface="Calibri"/>
                <a:ea typeface="Calibri"/>
                <a:cs typeface="Calibri"/>
                <a:sym typeface="Calibri"/>
              </a:rPr>
              <a:t>Messages werden als hauptsächliche Kommunikationsmethode verwendet.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Web3j - Where Java meets the Blockchain</a:t>
            </a:r>
            <a:endParaRPr/>
          </a:p>
        </p:txBody>
      </p:sp>
      <p:sp>
        <p:nvSpPr>
          <p:cNvPr id="211" name="Google Shape;211;p2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Java SDK für Entwicklung mit Blockchain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Auch für Android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Bibliothek für interaktion mit Smart Contracts und Blockchains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Unterstützt mehrere Blockchains: Ethereum, Quorum (basiert auf Ethereum), Corda, Hyperledger BESU (Ethereum Client)</a:t>
            </a:r>
            <a:endParaRPr sz="16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Web3j - Übersicht</a:t>
            </a:r>
            <a:endParaRPr/>
          </a:p>
        </p:txBody>
      </p:sp>
      <p:sp>
        <p:nvSpPr>
          <p:cNvPr id="217" name="Google Shape;217;p26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t/>
            </a:r>
            <a:endParaRPr sz="1600"/>
          </a:p>
        </p:txBody>
      </p:sp>
      <p:pic>
        <p:nvPicPr>
          <p:cNvPr id="218" name="Google Shape;2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8350" y="1693775"/>
            <a:ext cx="6807300" cy="28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Web3j - Basics </a:t>
            </a:r>
            <a:endParaRPr/>
          </a:p>
        </p:txBody>
      </p:sp>
      <p:sp>
        <p:nvSpPr>
          <p:cNvPr id="224" name="Google Shape;224;p27"/>
          <p:cNvSpPr txBox="1"/>
          <p:nvPr>
            <p:ph idx="1" type="body"/>
          </p:nvPr>
        </p:nvSpPr>
        <p:spPr>
          <a:xfrm>
            <a:off x="819150" y="1985550"/>
            <a:ext cx="7955100" cy="22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 sz="1800"/>
              <a:t>Verbindung zu einem Etheraccount: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de" sz="1800"/>
              <a:t>Web3j web3j = Web3j.build(new HttpService("</a:t>
            </a:r>
            <a:r>
              <a:rPr lang="de" sz="1800" u="sng">
                <a:solidFill>
                  <a:schemeClr val="hlink"/>
                </a:solidFill>
                <a:hlinkClick r:id="rId3"/>
              </a:rPr>
              <a:t>https://rinkeby.infura.io/</a:t>
            </a:r>
            <a:r>
              <a:rPr lang="de" sz="1800"/>
              <a:t>" + "0x036FBAE35b84e03926Cf466C2Ef19165C66829b2"));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 sz="1800"/>
              <a:t>Account Balance auslesen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de" sz="1800"/>
              <a:t>web3j</a:t>
            </a:r>
            <a:r>
              <a:rPr lang="de" sz="1800"/>
              <a:t>.ethGetBalance(</a:t>
            </a:r>
            <a:r>
              <a:rPr lang="de" sz="1800"/>
              <a:t>"0x036FBAE35b84e03926Cf466C2Ef19165C66829b2"</a:t>
            </a:r>
            <a:r>
              <a:rPr lang="de" sz="1800"/>
              <a:t>, DefaultBlockParameterName.LATEST).send();</a:t>
            </a:r>
            <a:endParaRPr sz="18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Web3j - SmartContracts</a:t>
            </a:r>
            <a:endParaRPr/>
          </a:p>
        </p:txBody>
      </p:sp>
      <p:sp>
        <p:nvSpPr>
          <p:cNvPr id="230" name="Google Shape;230;p28"/>
          <p:cNvSpPr txBox="1"/>
          <p:nvPr>
            <p:ph idx="1" type="body"/>
          </p:nvPr>
        </p:nvSpPr>
        <p:spPr>
          <a:xfrm>
            <a:off x="819150" y="1612200"/>
            <a:ext cx="7788600" cy="282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Verbindung zu SmartContract: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web3j = Web3j.build(new HttpService("</a:t>
            </a:r>
            <a:r>
              <a:rPr lang="de" sz="1600" u="sng">
                <a:solidFill>
                  <a:schemeClr val="accent5"/>
                </a:solidFill>
                <a:hlinkClick r:id="rId3"/>
              </a:rPr>
              <a:t>https://rinkeby.infura.io/</a:t>
            </a:r>
            <a:r>
              <a:rPr lang="de" sz="1600"/>
              <a:t>" + SMART_CONTRACT_ADDRESS));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Credentials creds = Credentials.create(PRIVATE_KEY);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SmartContractDSAProject smartContract = SmartContractDSAProject.load(SMART_CONTRACT_ADDRESS, web3j, creds, new DefaultGasProvider());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Methoden aufrufen: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TransactionReceipt tr = smartContract.payAmountToEnemy(amount).start()</a:t>
            </a:r>
            <a:endParaRPr sz="16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SmartContract</a:t>
            </a:r>
            <a:endParaRPr/>
          </a:p>
        </p:txBody>
      </p:sp>
      <p:sp>
        <p:nvSpPr>
          <p:cNvPr id="236" name="Google Shape;236;p29"/>
          <p:cNvSpPr txBox="1"/>
          <p:nvPr>
            <p:ph idx="1" type="body"/>
          </p:nvPr>
        </p:nvSpPr>
        <p:spPr>
          <a:xfrm>
            <a:off x="819150" y="1990725"/>
            <a:ext cx="79368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 sz="1800"/>
              <a:t>Mit RemixIDE geschrieben und mit solc kompiliert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de" sz="1800"/>
              <a:t>solc &lt;sol&gt; --bin --abi --optimize -o &lt;output&gt;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 sz="1800"/>
              <a:t>Java Wrapper erstellen (im Ordner des Web3j Executable)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de" sz="1800"/>
              <a:t>./web3j solidity generate -a &lt;abiFile&gt; -b &lt;binFile&gt; -o . -p &lt;wrapperName&gt;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de" sz="1800"/>
              <a:t>Den Java Wrapper in das Projekt kopieren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Smarct Contract</a:t>
            </a:r>
            <a:endParaRPr/>
          </a:p>
        </p:txBody>
      </p:sp>
      <p:sp>
        <p:nvSpPr>
          <p:cNvPr id="242" name="Google Shape;242;p30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43" name="Google Shape;24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2850" y="1440675"/>
            <a:ext cx="4992200" cy="34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Demonstration</a:t>
            </a:r>
            <a:endParaRPr/>
          </a:p>
        </p:txBody>
      </p:sp>
      <p:sp>
        <p:nvSpPr>
          <p:cNvPr id="249" name="Google Shape;249;p31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Inhaltsverzeichnis	</a:t>
            </a:r>
            <a:endParaRPr/>
          </a:p>
        </p:txBody>
      </p:sp>
      <p:sp>
        <p:nvSpPr>
          <p:cNvPr id="135" name="Google Shape;135;p1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Spiel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Technologien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Architektur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TomP2P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Web3j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lang="de" sz="2400"/>
              <a:t>Demonstration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Spiel - Schiffe versenken</a:t>
            </a:r>
            <a:endParaRPr/>
          </a:p>
        </p:txBody>
      </p: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Traditionell mit Stift und Papier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Alter nicht genau belegt, jedoch seit mindestens Ende des 19. Jahrhundert 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Für zwei Spieler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Anzahl Schiffe und Felder variabel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Weitere Varianten mit Seeminen, Küstenbatterien etc.</a:t>
            </a:r>
            <a:endParaRPr sz="16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Technologien</a:t>
            </a:r>
            <a:endParaRPr/>
          </a:p>
        </p:txBody>
      </p:sp>
      <p:sp>
        <p:nvSpPr>
          <p:cNvPr id="147" name="Google Shape;147;p16"/>
          <p:cNvSpPr txBox="1"/>
          <p:nvPr>
            <p:ph idx="1" type="body"/>
          </p:nvPr>
        </p:nvSpPr>
        <p:spPr>
          <a:xfrm>
            <a:off x="1297500" y="11893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Java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TomP2P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Swing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Ethereum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Web3j</a:t>
            </a:r>
            <a:endParaRPr sz="1600"/>
          </a:p>
          <a:p>
            <a:pPr indent="-330200" lvl="1" marL="914400" rtl="0" algn="l">
              <a:spcBef>
                <a:spcPts val="0"/>
              </a:spcBef>
              <a:spcAft>
                <a:spcPts val="0"/>
              </a:spcAft>
              <a:buSzPts val="1600"/>
              <a:buChar char="○"/>
            </a:pPr>
            <a:r>
              <a:rPr lang="de" sz="1600"/>
              <a:t>RemixIDE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GitHub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de" sz="1600"/>
              <a:t>Intellij</a:t>
            </a:r>
            <a:endParaRPr sz="16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48" name="Google Shape;14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8350" y="763225"/>
            <a:ext cx="2257425" cy="13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7075" y="2741075"/>
            <a:ext cx="1959975" cy="195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2050" y="4217663"/>
            <a:ext cx="741550" cy="66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1275" y="4242125"/>
            <a:ext cx="620675" cy="62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Architektur - GUI</a:t>
            </a:r>
            <a:endParaRPr/>
          </a:p>
        </p:txBody>
      </p:sp>
      <p:sp>
        <p:nvSpPr>
          <p:cNvPr id="157" name="Google Shape;157;p17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58" name="Google Shape;15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6875" y="1527350"/>
            <a:ext cx="8517975" cy="192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8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Architektur - Logik</a:t>
            </a:r>
            <a:endParaRPr/>
          </a:p>
        </p:txBody>
      </p:sp>
      <p:sp>
        <p:nvSpPr>
          <p:cNvPr id="164" name="Google Shape;164;p18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150" y="1422327"/>
            <a:ext cx="8777968" cy="30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Architektur - Adapter Layer</a:t>
            </a:r>
            <a:endParaRPr/>
          </a:p>
        </p:txBody>
      </p:sp>
      <p:sp>
        <p:nvSpPr>
          <p:cNvPr id="171" name="Google Shape;171;p19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2" name="Google Shape;17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4638" y="1884550"/>
            <a:ext cx="7164625" cy="214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"/>
              <a:t>Architektur - Libraries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79" name="Google Shape;17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25" y="2098000"/>
            <a:ext cx="8306775" cy="14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1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1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86" name="Google Shape;18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0625" y="0"/>
            <a:ext cx="5042749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