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59" r:id="rId6"/>
    <p:sldId id="266" r:id="rId7"/>
    <p:sldId id="273" r:id="rId8"/>
    <p:sldId id="269" r:id="rId9"/>
    <p:sldId id="261" r:id="rId10"/>
    <p:sldId id="260" r:id="rId11"/>
    <p:sldId id="262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32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D2AD23-5924-3AE3-E15A-A712B6FD41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034E106-9D69-10AA-4471-E00F706D11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26A37A-5040-2955-7832-F4FB609EA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04354EE-DAE8-505C-F435-F6B13769C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061E104-5DDF-0E8F-7DC1-5395C0F2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7305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5D3F3B-584D-4C31-2529-9EC6266C9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C65DFB3-DB22-8E6B-B43E-842C4015CA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8F6A8A5-35DA-6572-9417-5A2AABA57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E0BFF7-2475-8F01-365E-740F0671E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AA6E95-A763-9F6F-FF5C-7E1D7F84B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19454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AF8AB98-8FFC-2828-9F19-703C07B6A6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5A848D5-E916-DE93-6300-F78DC9192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DB1DD6-0601-2B8D-251A-73DE6E8D5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4001179-F51A-553C-7655-815401E68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C6968AB-F292-DF90-B09E-F8C3B3702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556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09BF2B-8196-FE30-3228-24E0B5D7A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A072E2-01FD-CFF9-6C47-26D50896C7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E11F37-949D-5F41-C406-F75D8378A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00019EE-08CE-451A-AC1E-0F2692105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9811C03-9F52-78A8-7B59-629828D18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45468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CBD707-33AD-E8CA-4300-F60A2A662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090F12C-5115-2E39-7168-488CF81A9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F16BC99-FD1D-497B-9EBA-B98F9F7C8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F901953-41E3-614B-F176-F7D8FF159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8AA95BB-4FE5-A7CF-49A3-DB13CF7AE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9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BB4E8B-2835-4494-669D-A506CAE38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3CE8771-5A26-102B-9FF5-31AE127522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579D379-5888-AEF0-A042-827139E0F8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175AF6F-1316-A39F-5E1F-4B54FE567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49C2B01-8C98-AC83-E4E8-15F878488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62DEA13-D8D1-1B50-2CAE-2DF722F38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14409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1119EB-A3EA-40D1-1EB6-9B6201C85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7B348B5-0797-D899-DC7F-6828A1BB6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E5D7673-54B5-B776-3E53-9225BD91E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EC9372B-C661-8946-8741-A0AABDD82E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C75CFBE-1870-8250-003C-71054A22A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87321A7-BD74-9BC1-A228-B9972F9C2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185E51E-E0FA-D395-F261-8B67B278A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5B7F903-80F8-518B-5A47-F79F2F4F4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1300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2B3EAB-2852-5D18-5524-F9C50869F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040F9DF-FFF6-9A35-E995-342B4CBDC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4B2B17-A77E-2EC4-6611-AC3C05954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1D675CC-59AD-B530-84E8-E7E03B93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77407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98FC8B-AFC3-2F4C-152A-922C0AAD0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FE21FF0-735B-3C33-DDBE-6066A7E8D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D0BC5E-7C1C-6B2F-837B-4EEF6D40A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81551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7C7E31-CB6A-7B82-5394-036AA6FFE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3045FF-4F5D-CB6A-355F-B911EC834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D90DEB2-3958-98F5-381C-4AD72BC797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6ECD758-FD35-8694-8F93-720B61B98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AE0E7FD-0DC3-2361-7910-68D04C66C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7AD5EC6-4014-64D0-F269-57025FD11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9875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B05013-A06E-06E9-D1D9-B11418C26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F27D8D0-7644-0D53-16CF-0CFD79B019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BA6BF4D-5FB9-C0B1-38CE-623ED232AF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CF0628E-C940-132E-7B7F-22D71E223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D2E6716-C489-D86A-F856-95482C913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739236C-B283-C14B-A4C2-72A50D515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54945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BFCAE7B-5D9B-5E8E-9D0F-01DBDF347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1F31599-1697-4F5B-37E4-98BD5F580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16A35B-EEFB-CFA4-737C-97AAD6FA54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A5BBA7-08D0-4BD4-A201-1B8D070B67DA}" type="datetimeFigureOut">
              <a:rPr lang="de-CH" smtClean="0"/>
              <a:t>07.12.2025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28B019B-EA3F-D17D-13DE-9F2747FEC0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9C28D9-E488-F33D-45E9-F2809028F8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372044-C3EE-41C4-9FE2-8A1B3F6EA7D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165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and, die einen Stift hält, schattiert Zahl auf einem Blatt">
            <a:extLst>
              <a:ext uri="{FF2B5EF4-FFF2-40B4-BE49-F238E27FC236}">
                <a16:creationId xmlns:a16="http://schemas.microsoft.com/office/drawing/2014/main" id="{1DF2F6FD-441F-3B52-DB3A-E08B8115996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rcRect b="1573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46C39A7-C85B-29BA-1BD7-DAF9F94B0C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5200" y="965200"/>
            <a:ext cx="10261600" cy="3564869"/>
          </a:xfrm>
        </p:spPr>
        <p:txBody>
          <a:bodyPr>
            <a:normAutofit/>
          </a:bodyPr>
          <a:lstStyle/>
          <a:p>
            <a:pPr algn="l"/>
            <a:r>
              <a:rPr lang="de-CH" sz="11500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Gasless</a:t>
            </a:r>
            <a:r>
              <a:rPr lang="de-CH" sz="11500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NFT-Quiz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DB2070C-B647-492F-A7A6-49796B6252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4572002"/>
            <a:ext cx="10261600" cy="1202995"/>
          </a:xfrm>
        </p:spPr>
        <p:txBody>
          <a:bodyPr>
            <a:normAutofit/>
          </a:bodyPr>
          <a:lstStyle/>
          <a:p>
            <a:pPr algn="l"/>
            <a:r>
              <a:rPr lang="de-CH" sz="3200" dirty="0"/>
              <a:t>Diego Fantino, Pietro Lehmann, Leandra Maisch</a:t>
            </a:r>
          </a:p>
        </p:txBody>
      </p:sp>
    </p:spTree>
    <p:extLst>
      <p:ext uri="{BB962C8B-B14F-4D97-AF65-F5344CB8AC3E}">
        <p14:creationId xmlns:p14="http://schemas.microsoft.com/office/powerpoint/2010/main" val="6552236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C86B0-4389-889B-8FE6-8CF800595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027C70-025A-6D16-2001-E80CA6981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Smart </a:t>
            </a:r>
            <a:r>
              <a:rPr lang="de-CH" dirty="0" err="1"/>
              <a:t>Contract</a:t>
            </a:r>
            <a:r>
              <a:rPr lang="de-CH" dirty="0"/>
              <a:t> Design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ED78B5-1C03-2A7E-89AF-01A6295C0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dirty="0" err="1"/>
              <a:t>Quizzes</a:t>
            </a:r>
            <a:r>
              <a:rPr lang="de-CH" dirty="0"/>
              <a:t> werden vom backend erstellt</a:t>
            </a:r>
          </a:p>
          <a:p>
            <a:r>
              <a:rPr lang="de-CH" dirty="0" err="1"/>
              <a:t>Contract</a:t>
            </a:r>
            <a:r>
              <a:rPr lang="de-CH" dirty="0"/>
              <a:t> wird durch Smart Account aufgerufen</a:t>
            </a:r>
          </a:p>
          <a:p>
            <a:r>
              <a:rPr lang="de-CH" dirty="0"/>
              <a:t>Spielerantworten werden validiert</a:t>
            </a:r>
          </a:p>
          <a:p>
            <a:r>
              <a:rPr lang="de-CH" dirty="0"/>
              <a:t>Antworten korrekt </a:t>
            </a:r>
            <a:r>
              <a:rPr lang="de-CH" dirty="0">
                <a:sym typeface="Wingdings" panose="05000000000000000000" pitchFamily="2" charset="2"/>
              </a:rPr>
              <a:t></a:t>
            </a:r>
            <a:r>
              <a:rPr lang="de-CH" dirty="0"/>
              <a:t> NFT wird an Spielerwallet </a:t>
            </a:r>
            <a:r>
              <a:rPr lang="de-CH" dirty="0" err="1"/>
              <a:t>geminted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32086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C6A01-8835-0DFD-A4F4-30612755C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7DD3C1-6D44-B63C-CC21-E7E85F4EB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Backend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4A22EBE-0A8F-BD2A-C66F-1FD5CEAFDA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dirty="0"/>
              <a:t>Verwaltet die </a:t>
            </a:r>
            <a:r>
              <a:rPr lang="de-CH" dirty="0" err="1"/>
              <a:t>Quizzes</a:t>
            </a:r>
            <a:r>
              <a:rPr lang="de-CH" dirty="0"/>
              <a:t> als JSON</a:t>
            </a:r>
          </a:p>
          <a:p>
            <a:r>
              <a:rPr lang="de-CH" dirty="0"/>
              <a:t>Versorgt Frontend mit Quizfragen</a:t>
            </a:r>
          </a:p>
          <a:p>
            <a:r>
              <a:rPr lang="de-CH" dirty="0"/>
              <a:t>Bereitet </a:t>
            </a:r>
            <a:r>
              <a:rPr lang="de-CH" dirty="0" err="1"/>
              <a:t>quizzes</a:t>
            </a:r>
            <a:r>
              <a:rPr lang="de-CH" dirty="0"/>
              <a:t> für Blockchain vor</a:t>
            </a:r>
          </a:p>
          <a:p>
            <a:r>
              <a:rPr lang="de-CH" dirty="0"/>
              <a:t>Vorvalidiert Spielerantworten; vermeidet unnötige </a:t>
            </a:r>
            <a:r>
              <a:rPr lang="de-CH" dirty="0" err="1"/>
              <a:t>submits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10323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24D44-CC6A-1159-B6F3-EFF4987F4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emo - Kostenlose computer-Icons">
            <a:extLst>
              <a:ext uri="{FF2B5EF4-FFF2-40B4-BE49-F238E27FC236}">
                <a16:creationId xmlns:a16="http://schemas.microsoft.com/office/drawing/2014/main" id="{C32A21FC-849D-E8B2-64CA-6D79A43C377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253331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043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547B7-F2B8-2A02-738D-ADE227A9D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94EA7F-1140-F0C6-37D4-A800EF90C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Q&amp;A</a:t>
            </a:r>
          </a:p>
        </p:txBody>
      </p:sp>
      <p:pic>
        <p:nvPicPr>
          <p:cNvPr id="4098" name="Picture 2" descr="Shiba Inu (SHIB) Market Stunned: Vitalik Buterin's Latest 2 Meme Coin Dump  Sends Shockwaves | India">
            <a:extLst>
              <a:ext uri="{FF2B5EF4-FFF2-40B4-BE49-F238E27FC236}">
                <a16:creationId xmlns:a16="http://schemas.microsoft.com/office/drawing/2014/main" id="{8B2ECBC6-D7D3-FA92-52EF-477E8D294A3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49" y="1825625"/>
            <a:ext cx="761670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138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72B908-8274-5A27-7D2B-53319CDD9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6DB60271-CC36-038E-7174-CCC14F968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1" cy="1696413"/>
          </a:xfrm>
          <a:prstGeom prst="rect">
            <a:avLst/>
          </a:prstGeom>
          <a:ln>
            <a:noFill/>
          </a:ln>
          <a:effectLst>
            <a:outerShdw blurRad="304800" dist="114300" dir="5460000" sx="92000" sy="92000" algn="t" rotWithShape="0">
              <a:srgbClr val="000000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B71B3C4-6A74-4CED-9810-38B269AC7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333497"/>
            <a:ext cx="10593993" cy="102941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Vielen Dank für Ihre Aufmerksamkeit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4CDE88-EAA7-BA01-66D2-03911BA8F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952" y="2622430"/>
            <a:ext cx="3304121" cy="337697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Feedback?</a:t>
            </a:r>
          </a:p>
        </p:txBody>
      </p:sp>
      <p:pic>
        <p:nvPicPr>
          <p:cNvPr id="2050" name="Picture 2" descr="Vitalik Buterin GIF - VITALIK BUTERIN VITALIK BUTERIN - Discover &amp; Share  GIFs">
            <a:extLst>
              <a:ext uri="{FF2B5EF4-FFF2-40B4-BE49-F238E27FC236}">
                <a16:creationId xmlns:a16="http://schemas.microsoft.com/office/drawing/2014/main" id="{5C462568-CBE2-15B5-2AD3-47B0E2DA3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3284" y="2267614"/>
            <a:ext cx="6711352" cy="378276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886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9B5A04-877B-4869-94CC-27F2BC121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Übersicht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41FE1FB-C0D4-CDB7-9DEA-117BA2F042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CH" b="1" dirty="0"/>
              <a:t>Ziele</a:t>
            </a:r>
            <a:endParaRPr lang="de-CH" dirty="0"/>
          </a:p>
          <a:p>
            <a:r>
              <a:rPr lang="de-CH" dirty="0" err="1"/>
              <a:t>Gasless</a:t>
            </a:r>
            <a:r>
              <a:rPr lang="de-CH" dirty="0"/>
              <a:t> Interaktionen auf der Blockchain</a:t>
            </a:r>
          </a:p>
          <a:p>
            <a:r>
              <a:rPr lang="de-CH" dirty="0"/>
              <a:t>NFT-basiertes Zertifikat</a:t>
            </a:r>
          </a:p>
          <a:p>
            <a:r>
              <a:rPr lang="de-CH" dirty="0"/>
              <a:t>Status und Fortschritt im Frontend sichtbar</a:t>
            </a:r>
          </a:p>
          <a:p>
            <a:r>
              <a:rPr lang="de-CH" dirty="0"/>
              <a:t>Nutzung eines </a:t>
            </a:r>
            <a:r>
              <a:rPr lang="de-CH" dirty="0" err="1"/>
              <a:t>Testnets</a:t>
            </a:r>
            <a:endParaRPr lang="de-CH" dirty="0"/>
          </a:p>
          <a:p>
            <a:r>
              <a:rPr lang="de-CH" dirty="0"/>
              <a:t>mindestens 2 Teilnehmer</a:t>
            </a:r>
          </a:p>
          <a:p>
            <a:pPr marL="0" indent="0">
              <a:buNone/>
            </a:pPr>
            <a:r>
              <a:rPr lang="de-CH" b="1" dirty="0"/>
              <a:t>Haupttechnologien</a:t>
            </a:r>
            <a:endParaRPr lang="de-CH" dirty="0"/>
          </a:p>
          <a:p>
            <a:r>
              <a:rPr lang="de-CH" dirty="0" err="1"/>
              <a:t>Solidity</a:t>
            </a:r>
            <a:r>
              <a:rPr lang="de-CH" dirty="0"/>
              <a:t> Smart </a:t>
            </a:r>
            <a:r>
              <a:rPr lang="de-CH" dirty="0" err="1"/>
              <a:t>Contract</a:t>
            </a:r>
            <a:endParaRPr lang="de-CH" dirty="0"/>
          </a:p>
          <a:p>
            <a:r>
              <a:rPr lang="de-CH" dirty="0" err="1"/>
              <a:t>Sepolia</a:t>
            </a:r>
            <a:r>
              <a:rPr lang="de-CH" dirty="0"/>
              <a:t> </a:t>
            </a:r>
            <a:r>
              <a:rPr lang="de-CH" dirty="0" err="1"/>
              <a:t>Testnet</a:t>
            </a:r>
            <a:endParaRPr lang="de-CH" dirty="0"/>
          </a:p>
          <a:p>
            <a:r>
              <a:rPr lang="de-CH" dirty="0"/>
              <a:t>Angular Frontend</a:t>
            </a:r>
          </a:p>
          <a:p>
            <a:r>
              <a:rPr lang="de-CH" dirty="0"/>
              <a:t>Account </a:t>
            </a:r>
            <a:r>
              <a:rPr lang="de-CH" dirty="0" err="1"/>
              <a:t>Abstraction</a:t>
            </a:r>
            <a:r>
              <a:rPr lang="de-CH" dirty="0"/>
              <a:t> &amp; </a:t>
            </a:r>
            <a:r>
              <a:rPr lang="de-CH" dirty="0" err="1"/>
              <a:t>EntryPoint</a:t>
            </a:r>
            <a:endParaRPr lang="de-CH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46798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8">
            <a:extLst>
              <a:ext uri="{FF2B5EF4-FFF2-40B4-BE49-F238E27FC236}">
                <a16:creationId xmlns:a16="http://schemas.microsoft.com/office/drawing/2014/main" id="{22587ECF-85E9-4393-9D87-8EB6F3F6C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6CEBB35-B0A7-F109-C929-FB41CF5E9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37883"/>
            <a:ext cx="4783697" cy="1942810"/>
          </a:xfrm>
        </p:spPr>
        <p:txBody>
          <a:bodyPr anchor="b">
            <a:normAutofit/>
          </a:bodyPr>
          <a:lstStyle/>
          <a:p>
            <a:r>
              <a:rPr lang="de-CH" sz="4000"/>
              <a:t>Architektur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F7595AE-7986-6083-8236-078B6017F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686323"/>
            <a:ext cx="4783697" cy="3433583"/>
          </a:xfrm>
        </p:spPr>
        <p:txBody>
          <a:bodyPr>
            <a:normAutofit/>
          </a:bodyPr>
          <a:lstStyle/>
          <a:p>
            <a:endParaRPr lang="en-US" sz="2000"/>
          </a:p>
        </p:txBody>
      </p:sp>
      <p:pic>
        <p:nvPicPr>
          <p:cNvPr id="5" name="Inhaltsplatzhalter 4" descr="Ein Bild, das Text, Screenshot, Diagramm, Schrift enthält.&#10;&#10;KI-generierte Inhalte können fehlerhaft sein.">
            <a:extLst>
              <a:ext uri="{FF2B5EF4-FFF2-40B4-BE49-F238E27FC236}">
                <a16:creationId xmlns:a16="http://schemas.microsoft.com/office/drawing/2014/main" id="{568A0B85-A8A6-84D5-F603-0DEA96A73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235954" y="537882"/>
            <a:ext cx="4870314" cy="558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26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6656A-CFC0-92CD-EDC9-4719CC94A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5ABA5F-6A59-A84B-7FD0-CC45F773C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Frameworks and Libraries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447F1AD-6D18-C6A5-E7A4-EAF8220BC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CH" b="1" dirty="0"/>
              <a:t>Frontend &amp; Client</a:t>
            </a:r>
            <a:endParaRPr lang="de-CH" dirty="0"/>
          </a:p>
          <a:p>
            <a:r>
              <a:rPr lang="de-CH" dirty="0"/>
              <a:t>Angular Framework</a:t>
            </a:r>
            <a:endParaRPr lang="de-CH" b="1" dirty="0"/>
          </a:p>
          <a:p>
            <a:pPr marL="0" indent="0">
              <a:buNone/>
            </a:pPr>
            <a:r>
              <a:rPr lang="de-CH" b="1" dirty="0"/>
              <a:t>Smart-</a:t>
            </a:r>
            <a:r>
              <a:rPr lang="de-CH" b="1" dirty="0" err="1"/>
              <a:t>Contract</a:t>
            </a:r>
            <a:r>
              <a:rPr lang="de-CH" b="1" dirty="0"/>
              <a:t>-Entwicklung</a:t>
            </a:r>
            <a:endParaRPr lang="de-CH" dirty="0"/>
          </a:p>
          <a:p>
            <a:r>
              <a:rPr lang="de-CH" dirty="0" err="1"/>
              <a:t>Solidity</a:t>
            </a:r>
            <a:r>
              <a:rPr lang="de-CH" dirty="0"/>
              <a:t> ^0.8.30</a:t>
            </a:r>
          </a:p>
          <a:p>
            <a:r>
              <a:rPr lang="de-CH" dirty="0" err="1"/>
              <a:t>OpenZeppelin</a:t>
            </a:r>
            <a:r>
              <a:rPr lang="de-CH" dirty="0"/>
              <a:t> (ERC721, </a:t>
            </a:r>
            <a:r>
              <a:rPr lang="de-CH" dirty="0" err="1"/>
              <a:t>Ownable</a:t>
            </a:r>
            <a:r>
              <a:rPr lang="de-CH" dirty="0"/>
              <a:t>, ECDSA)</a:t>
            </a:r>
          </a:p>
          <a:p>
            <a:r>
              <a:rPr lang="de-CH" dirty="0"/>
              <a:t>Account </a:t>
            </a:r>
            <a:r>
              <a:rPr lang="de-CH" dirty="0" err="1"/>
              <a:t>Abstraction</a:t>
            </a:r>
            <a:r>
              <a:rPr lang="de-CH" dirty="0"/>
              <a:t> Interfaces (</a:t>
            </a:r>
            <a:r>
              <a:rPr lang="de-CH" dirty="0" err="1"/>
              <a:t>IAccount</a:t>
            </a:r>
            <a:r>
              <a:rPr lang="de-CH" dirty="0"/>
              <a:t>, </a:t>
            </a:r>
            <a:r>
              <a:rPr lang="de-CH" dirty="0" err="1"/>
              <a:t>IEntryPoint</a:t>
            </a:r>
            <a:r>
              <a:rPr lang="de-CH" dirty="0"/>
              <a:t>, </a:t>
            </a:r>
            <a:r>
              <a:rPr lang="de-CH" dirty="0" err="1"/>
              <a:t>UserOperation</a:t>
            </a:r>
            <a:r>
              <a:rPr lang="de-CH" dirty="0"/>
              <a:t>)</a:t>
            </a:r>
          </a:p>
          <a:p>
            <a:pPr marL="0" indent="0">
              <a:buNone/>
            </a:pPr>
            <a:r>
              <a:rPr lang="de-CH" b="1" dirty="0"/>
              <a:t>Account </a:t>
            </a:r>
            <a:r>
              <a:rPr lang="de-CH" b="1" dirty="0" err="1"/>
              <a:t>Abstraction</a:t>
            </a:r>
            <a:endParaRPr lang="de-CH" dirty="0"/>
          </a:p>
          <a:p>
            <a:r>
              <a:rPr lang="de-CH" b="1" dirty="0" err="1"/>
              <a:t>viem</a:t>
            </a:r>
            <a:r>
              <a:rPr lang="de-CH" dirty="0"/>
              <a:t> (</a:t>
            </a:r>
            <a:r>
              <a:rPr lang="de-CH" dirty="0" err="1"/>
              <a:t>Contract</a:t>
            </a:r>
            <a:r>
              <a:rPr lang="de-CH" dirty="0"/>
              <a:t>-Interaktionen, Signaturen, </a:t>
            </a:r>
            <a:r>
              <a:rPr lang="de-CH" dirty="0" err="1"/>
              <a:t>UserOps</a:t>
            </a:r>
            <a:r>
              <a:rPr lang="de-CH" dirty="0"/>
              <a:t>, Chains)</a:t>
            </a:r>
          </a:p>
          <a:p>
            <a:r>
              <a:rPr lang="de-CH" b="1" dirty="0"/>
              <a:t>@permissionless/wagmi</a:t>
            </a:r>
            <a:r>
              <a:rPr lang="de-CH" dirty="0"/>
              <a:t> (Transaktionen &amp; Wait Hooks)</a:t>
            </a:r>
          </a:p>
          <a:p>
            <a:r>
              <a:rPr lang="de-CH" b="1" dirty="0" err="1"/>
              <a:t>ethers</a:t>
            </a:r>
            <a:r>
              <a:rPr lang="de-CH" dirty="0"/>
              <a:t> (Wallet-/Signaturfunktionen)</a:t>
            </a:r>
          </a:p>
          <a:p>
            <a:r>
              <a:rPr lang="de-CH" dirty="0" err="1"/>
              <a:t>custom</a:t>
            </a:r>
            <a:r>
              <a:rPr lang="de-CH" dirty="0"/>
              <a:t> </a:t>
            </a:r>
            <a:r>
              <a:rPr lang="de-CH" dirty="0" err="1"/>
              <a:t>Bundler</a:t>
            </a:r>
            <a:r>
              <a:rPr lang="de-CH" dirty="0"/>
              <a:t> &amp; </a:t>
            </a:r>
            <a:r>
              <a:rPr lang="de-CH" dirty="0" err="1"/>
              <a:t>EntryPoint</a:t>
            </a:r>
            <a:r>
              <a:rPr lang="de-CH" dirty="0"/>
              <a:t> (via </a:t>
            </a:r>
            <a:r>
              <a:rPr lang="de-CH" dirty="0" err="1"/>
              <a:t>viem</a:t>
            </a:r>
            <a:r>
              <a:rPr lang="de-CH" dirty="0"/>
              <a:t>/</a:t>
            </a:r>
            <a:r>
              <a:rPr lang="de-CH" dirty="0" err="1"/>
              <a:t>account-abstraction</a:t>
            </a:r>
            <a:r>
              <a:rPr lang="de-CH" dirty="0"/>
              <a:t>)</a:t>
            </a:r>
          </a:p>
          <a:p>
            <a:pPr marL="0" indent="0">
              <a:buNone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6608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332F8-6934-D5BA-1287-4FCE6BDA5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84123D-2E8C-9CAE-9315-4BCAA23E7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Sepolia</a:t>
            </a:r>
            <a:r>
              <a:rPr lang="de-CH" dirty="0"/>
              <a:t>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F910B1-C1CF-FEA9-4221-F290400ABE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b="1" dirty="0"/>
              <a:t>Was ist </a:t>
            </a:r>
            <a:r>
              <a:rPr lang="de-DE" b="1" dirty="0" err="1"/>
              <a:t>Sepolia</a:t>
            </a:r>
            <a:r>
              <a:rPr lang="de-DE" b="1" dirty="0"/>
              <a:t>?</a:t>
            </a:r>
            <a:endParaRPr lang="de-DE" dirty="0"/>
          </a:p>
          <a:p>
            <a:r>
              <a:rPr lang="de-DE" dirty="0"/>
              <a:t>Ethereum-Testnetz basierend auf Proof-</a:t>
            </a:r>
            <a:r>
              <a:rPr lang="de-DE" dirty="0" err="1"/>
              <a:t>of</a:t>
            </a:r>
            <a:r>
              <a:rPr lang="de-DE" dirty="0"/>
              <a:t>-Stake</a:t>
            </a:r>
          </a:p>
          <a:p>
            <a:r>
              <a:rPr lang="de-DE" dirty="0"/>
              <a:t>Erlaubt sichere Testen von Smart </a:t>
            </a:r>
            <a:r>
              <a:rPr lang="de-DE" dirty="0" err="1"/>
              <a:t>Contracts</a:t>
            </a:r>
            <a:r>
              <a:rPr lang="de-DE" dirty="0"/>
              <a:t> &amp; </a:t>
            </a:r>
            <a:r>
              <a:rPr lang="de-DE" dirty="0" err="1"/>
              <a:t>dApps</a:t>
            </a:r>
            <a:endParaRPr lang="de-DE" dirty="0"/>
          </a:p>
          <a:p>
            <a:r>
              <a:rPr lang="de-DE" dirty="0"/>
              <a:t>Funktioniert wie das </a:t>
            </a:r>
            <a:r>
              <a:rPr lang="de-DE" dirty="0" err="1"/>
              <a:t>Mainnet</a:t>
            </a:r>
            <a:r>
              <a:rPr lang="de-DE" dirty="0"/>
              <a:t> – nur ohne echte Kosten</a:t>
            </a:r>
          </a:p>
          <a:p>
            <a:pPr marL="0" indent="0">
              <a:buNone/>
            </a:pPr>
            <a:r>
              <a:rPr lang="de-DE" b="1" dirty="0"/>
              <a:t>Warum dieses </a:t>
            </a:r>
            <a:r>
              <a:rPr lang="de-DE" b="1" dirty="0" err="1"/>
              <a:t>Testnet</a:t>
            </a:r>
            <a:r>
              <a:rPr lang="de-DE" b="1" dirty="0"/>
              <a:t>?</a:t>
            </a:r>
            <a:endParaRPr lang="de-DE" dirty="0"/>
          </a:p>
          <a:p>
            <a:r>
              <a:rPr lang="de-DE" dirty="0"/>
              <a:t>Offiziell unterstütztes Ethereum-</a:t>
            </a:r>
            <a:r>
              <a:rPr lang="de-DE" dirty="0" err="1"/>
              <a:t>Testnet</a:t>
            </a:r>
            <a:endParaRPr lang="de-DE" dirty="0"/>
          </a:p>
          <a:p>
            <a:r>
              <a:rPr lang="de-DE" dirty="0"/>
              <a:t>Stabil, zuverlässig, langfristiger Support</a:t>
            </a:r>
          </a:p>
          <a:p>
            <a:r>
              <a:rPr lang="de-DE" dirty="0"/>
              <a:t>Schnelle Blockzeiten</a:t>
            </a:r>
          </a:p>
          <a:p>
            <a:r>
              <a:rPr lang="de-DE" dirty="0"/>
              <a:t>Einfache Beschaffung von Test-ETH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8091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296AD8-0B56-FC9F-CF93-72E5F4642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Teilnehmer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6B7CD3C-7896-89AD-0D5B-CB80A588DD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Spieler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636E838-675A-EE63-5AB4-3E6ABBC097A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CH" dirty="0"/>
              <a:t>Löst das Quiz</a:t>
            </a:r>
          </a:p>
          <a:p>
            <a:r>
              <a:rPr lang="de-CH" dirty="0"/>
              <a:t>Erhält NFT-Zertifikat</a:t>
            </a:r>
          </a:p>
          <a:p>
            <a:r>
              <a:rPr lang="de-CH" dirty="0"/>
              <a:t>Bezahlt keine gas </a:t>
            </a:r>
            <a:r>
              <a:rPr lang="de-CH" dirty="0" err="1"/>
              <a:t>fees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ECD503F-E107-AEE0-30F3-7E54071ED6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CH" dirty="0"/>
              <a:t>Smart Account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69C8D08-68A8-39C1-07BB-B5C8F760545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e-CH" dirty="0"/>
              <a:t>Übernimmt den </a:t>
            </a:r>
            <a:r>
              <a:rPr lang="de-CH" dirty="0" err="1"/>
              <a:t>submit</a:t>
            </a:r>
            <a:r>
              <a:rPr lang="de-CH" dirty="0"/>
              <a:t> und somit die gas </a:t>
            </a:r>
            <a:r>
              <a:rPr lang="de-CH" dirty="0" err="1"/>
              <a:t>fees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61076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DC2C1-2807-BB50-AF04-590431557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BD96D7-8BDF-80E9-1883-91A533030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Angular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DA7DD18-BF66-E643-60D8-CE4CF13E18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4276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2EF75-54D9-141E-4C44-8200817D5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3FBDA1-E562-4944-2239-5FA68472A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Frontend Design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ABD4EDA-E262-A366-2212-39F27200B4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Benutzereingabe und Flow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E113838-A8F5-B301-9110-B77EC2D46F2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Wallet-Eingabe</a:t>
            </a:r>
          </a:p>
          <a:p>
            <a:r>
              <a:rPr lang="de-DE" dirty="0"/>
              <a:t>Quiz-Auswahl</a:t>
            </a:r>
          </a:p>
          <a:p>
            <a:r>
              <a:rPr lang="de-DE" dirty="0"/>
              <a:t>Fragen-/</a:t>
            </a:r>
            <a:r>
              <a:rPr lang="de-DE" dirty="0" err="1"/>
              <a:t>Antwortflow</a:t>
            </a:r>
            <a:endParaRPr lang="de-DE" dirty="0"/>
          </a:p>
          <a:p>
            <a:r>
              <a:rPr lang="de-DE" dirty="0"/>
              <a:t>Ergebnis- &amp; Ladeanzeige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B85CBFF-F5A9-AF86-47C0-35A26756B4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CH" dirty="0"/>
              <a:t>Interaktion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CE2F1B-8925-7889-E274-C0B84977700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i="1" dirty="0"/>
              <a:t>Backend-Anbindung</a:t>
            </a:r>
          </a:p>
          <a:p>
            <a:r>
              <a:rPr lang="de-CH" dirty="0"/>
              <a:t>Laden von Topics &amp; Fragen</a:t>
            </a:r>
          </a:p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r>
              <a:rPr lang="de-CH" i="1" dirty="0"/>
              <a:t>Smart-Account-Anbindung</a:t>
            </a:r>
          </a:p>
          <a:p>
            <a:r>
              <a:rPr lang="de-CH" dirty="0"/>
              <a:t>Blockchain-Submission</a:t>
            </a:r>
          </a:p>
        </p:txBody>
      </p:sp>
    </p:spTree>
    <p:extLst>
      <p:ext uri="{BB962C8B-B14F-4D97-AF65-F5344CB8AC3E}">
        <p14:creationId xmlns:p14="http://schemas.microsoft.com/office/powerpoint/2010/main" val="3449949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7F53A-1CDC-990A-5544-2587EB291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7FBD9A-0209-03BA-4234-53F7ABFDA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Account </a:t>
            </a:r>
            <a:r>
              <a:rPr lang="de-CH" dirty="0" err="1"/>
              <a:t>Abstraction</a:t>
            </a:r>
            <a:r>
              <a:rPr lang="de-CH" dirty="0"/>
              <a:t> &amp; </a:t>
            </a:r>
            <a:r>
              <a:rPr lang="de-CH" dirty="0" err="1"/>
              <a:t>Gasless</a:t>
            </a:r>
            <a:r>
              <a:rPr lang="de-CH" dirty="0"/>
              <a:t> Transaktionen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DD3C2B-3B23-885B-3C81-817EDAFD9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39223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Office PowerPoint</Application>
  <PresentationFormat>Breitbild</PresentationFormat>
  <Paragraphs>71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Wingdings</vt:lpstr>
      <vt:lpstr>Office</vt:lpstr>
      <vt:lpstr>Gasless NFT-Quiz</vt:lpstr>
      <vt:lpstr>Übersicht</vt:lpstr>
      <vt:lpstr>Architektur</vt:lpstr>
      <vt:lpstr>Frameworks and Libraries</vt:lpstr>
      <vt:lpstr>Sepolia </vt:lpstr>
      <vt:lpstr>Teilnehmer</vt:lpstr>
      <vt:lpstr>Angular</vt:lpstr>
      <vt:lpstr>Frontend Design</vt:lpstr>
      <vt:lpstr>Account Abstraction &amp; Gasless Transaktionen</vt:lpstr>
      <vt:lpstr>Smart Contract Design</vt:lpstr>
      <vt:lpstr>Backend</vt:lpstr>
      <vt:lpstr>PowerPoint-Präsentation</vt:lpstr>
      <vt:lpstr>Q&amp;A</vt:lpstr>
      <vt:lpstr>Vielen Dank für Ihre Aufmerksamkeit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Diego Fantino</dc:creator>
  <cp:lastModifiedBy>Diego Fantino</cp:lastModifiedBy>
  <cp:revision>2</cp:revision>
  <dcterms:created xsi:type="dcterms:W3CDTF">2025-12-07T17:32:59Z</dcterms:created>
  <dcterms:modified xsi:type="dcterms:W3CDTF">2025-12-07T23:26:47Z</dcterms:modified>
</cp:coreProperties>
</file>